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320" r:id="rId5"/>
    <p:sldId id="324" r:id="rId6"/>
    <p:sldId id="323" r:id="rId7"/>
    <p:sldId id="325" r:id="rId8"/>
    <p:sldId id="421" r:id="rId9"/>
    <p:sldId id="493" r:id="rId10"/>
    <p:sldId id="1579" r:id="rId11"/>
    <p:sldId id="434" r:id="rId12"/>
    <p:sldId id="393" r:id="rId13"/>
    <p:sldId id="1580" r:id="rId14"/>
    <p:sldId id="1581" r:id="rId15"/>
    <p:sldId id="1602" r:id="rId16"/>
    <p:sldId id="1603" r:id="rId17"/>
    <p:sldId id="3056" r:id="rId18"/>
    <p:sldId id="3058" r:id="rId19"/>
    <p:sldId id="418" r:id="rId20"/>
    <p:sldId id="411" r:id="rId21"/>
    <p:sldId id="410" r:id="rId22"/>
    <p:sldId id="3059" r:id="rId23"/>
    <p:sldId id="3060" r:id="rId24"/>
    <p:sldId id="326" r:id="rId25"/>
    <p:sldId id="392" r:id="rId26"/>
    <p:sldId id="444" r:id="rId27"/>
    <p:sldId id="3064" r:id="rId28"/>
    <p:sldId id="3067" r:id="rId29"/>
    <p:sldId id="3063" r:id="rId30"/>
    <p:sldId id="445" r:id="rId31"/>
    <p:sldId id="3065" r:id="rId32"/>
    <p:sldId id="1577" r:id="rId33"/>
    <p:sldId id="3061" r:id="rId34"/>
    <p:sldId id="3062" r:id="rId35"/>
    <p:sldId id="446" r:id="rId36"/>
    <p:sldId id="3066" r:id="rId37"/>
    <p:sldId id="321" r:id="rId38"/>
    <p:sldId id="404" r:id="rId39"/>
  </p:sldIdLst>
  <p:sldSz cx="12192000" cy="6858000"/>
  <p:notesSz cx="6797675" cy="9926638"/>
  <p:embeddedFontLst>
    <p:embeddedFont>
      <p:font typeface="Aptos ExtraBold" panose="020B0004020202020204" pitchFamily="34" charset="0"/>
      <p:bold r:id="rId41"/>
      <p:boldItalic r:id="rId42"/>
    </p:embeddedFont>
    <p:embeddedFont>
      <p:font typeface="montserrat" panose="00000500000000000000" pitchFamily="2" charset="0"/>
      <p:regular r:id="rId43"/>
      <p:bold r:id="rId44"/>
      <p:italic r:id="rId45"/>
      <p:boldItalic r:id="rId46"/>
    </p:embeddedFont>
    <p:embeddedFont>
      <p:font typeface="montserrat" panose="00000500000000000000" pitchFamily="2"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
      <p:font typeface="Work Sans" pitchFamily="2" charset="0"/>
      <p:regular r:id="rId55"/>
      <p:bold r:id="rId56"/>
      <p:italic r:id="rId57"/>
      <p:boldItalic r:id="rId58"/>
    </p:embeddedFont>
    <p:embeddedFont>
      <p:font typeface="Work Sans Black" pitchFamily="2" charset="0"/>
      <p:bold r:id="rId59"/>
      <p:boldItalic r:id="rId60"/>
    </p:embeddedFont>
    <p:embeddedFont>
      <p:font typeface="Work Sans Light" pitchFamily="2" charset="0"/>
      <p:regular r:id="rId61"/>
      <p:italic r:id="rId6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9900FF"/>
    <a:srgbClr val="CC99FF"/>
    <a:srgbClr val="9999FF"/>
    <a:srgbClr val="6600CC"/>
    <a:srgbClr val="6699FF"/>
    <a:srgbClr val="336699"/>
    <a:srgbClr val="3366CC"/>
    <a:srgbClr val="CCECFF"/>
    <a:srgbClr val="F4A1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828A8-B13A-473F-B0DA-EF9B3E4ACD87}" v="1" dt="2025-06-05T14:01:58.46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40" autoAdjust="0"/>
    <p:restoredTop sz="93826" autoAdjust="0"/>
  </p:normalViewPr>
  <p:slideViewPr>
    <p:cSldViewPr snapToGrid="0">
      <p:cViewPr varScale="1">
        <p:scale>
          <a:sx n="66" d="100"/>
          <a:sy n="66" d="100"/>
        </p:scale>
        <p:origin x="804" y="60"/>
      </p:cViewPr>
      <p:guideLst>
        <p:guide orient="horz" pos="2160"/>
        <p:guide pos="3840"/>
      </p:guideLst>
    </p:cSldViewPr>
  </p:slideViewPr>
  <p:notesTextViewPr>
    <p:cViewPr>
      <p:scale>
        <a:sx n="1" d="1"/>
        <a:sy n="1" d="1"/>
      </p:scale>
      <p:origin x="0" y="0"/>
    </p:cViewPr>
  </p:notesTextViewPr>
  <p:sorterViewPr>
    <p:cViewPr>
      <p:scale>
        <a:sx n="110" d="100"/>
        <a:sy n="110" d="100"/>
      </p:scale>
      <p:origin x="0" y="-90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ce Vigne" userId="f8bae605-b389-46fa-9572-97b9d5d59cb4" providerId="ADAL" clId="{A89828A8-B13A-473F-B0DA-EF9B3E4ACD87}"/>
    <pc:docChg chg="custSel delSld modSld">
      <pc:chgData name="Laurence Vigne" userId="f8bae605-b389-46fa-9572-97b9d5d59cb4" providerId="ADAL" clId="{A89828A8-B13A-473F-B0DA-EF9B3E4ACD87}" dt="2025-06-05T14:01:58.466" v="25"/>
      <pc:docMkLst>
        <pc:docMk/>
      </pc:docMkLst>
      <pc:sldChg chg="del">
        <pc:chgData name="Laurence Vigne" userId="f8bae605-b389-46fa-9572-97b9d5d59cb4" providerId="ADAL" clId="{A89828A8-B13A-473F-B0DA-EF9B3E4ACD87}" dt="2025-06-05T13:55:56.041" v="0" actId="47"/>
        <pc:sldMkLst>
          <pc:docMk/>
          <pc:sldMk cId="4080524450" sldId="419"/>
        </pc:sldMkLst>
      </pc:sldChg>
      <pc:sldChg chg="del">
        <pc:chgData name="Laurence Vigne" userId="f8bae605-b389-46fa-9572-97b9d5d59cb4" providerId="ADAL" clId="{A89828A8-B13A-473F-B0DA-EF9B3E4ACD87}" dt="2025-06-05T13:55:57.337" v="1" actId="47"/>
        <pc:sldMkLst>
          <pc:docMk/>
          <pc:sldMk cId="1647669949" sldId="425"/>
        </pc:sldMkLst>
      </pc:sldChg>
      <pc:sldChg chg="del">
        <pc:chgData name="Laurence Vigne" userId="f8bae605-b389-46fa-9572-97b9d5d59cb4" providerId="ADAL" clId="{A89828A8-B13A-473F-B0DA-EF9B3E4ACD87}" dt="2025-06-05T13:56:03.232" v="4" actId="47"/>
        <pc:sldMkLst>
          <pc:docMk/>
          <pc:sldMk cId="3112769712" sldId="448"/>
        </pc:sldMkLst>
      </pc:sldChg>
      <pc:sldChg chg="del">
        <pc:chgData name="Laurence Vigne" userId="f8bae605-b389-46fa-9572-97b9d5d59cb4" providerId="ADAL" clId="{A89828A8-B13A-473F-B0DA-EF9B3E4ACD87}" dt="2025-06-05T13:55:59.879" v="2" actId="47"/>
        <pc:sldMkLst>
          <pc:docMk/>
          <pc:sldMk cId="2393019622" sldId="449"/>
        </pc:sldMkLst>
      </pc:sldChg>
      <pc:sldChg chg="del">
        <pc:chgData name="Laurence Vigne" userId="f8bae605-b389-46fa-9572-97b9d5d59cb4" providerId="ADAL" clId="{A89828A8-B13A-473F-B0DA-EF9B3E4ACD87}" dt="2025-06-05T13:56:01.351" v="3" actId="47"/>
        <pc:sldMkLst>
          <pc:docMk/>
          <pc:sldMk cId="4258046270" sldId="450"/>
        </pc:sldMkLst>
      </pc:sldChg>
      <pc:sldChg chg="del">
        <pc:chgData name="Laurence Vigne" userId="f8bae605-b389-46fa-9572-97b9d5d59cb4" providerId="ADAL" clId="{A89828A8-B13A-473F-B0DA-EF9B3E4ACD87}" dt="2025-06-05T13:56:04.328" v="5" actId="47"/>
        <pc:sldMkLst>
          <pc:docMk/>
          <pc:sldMk cId="4247557119" sldId="453"/>
        </pc:sldMkLst>
      </pc:sldChg>
      <pc:sldChg chg="modSp mod">
        <pc:chgData name="Laurence Vigne" userId="f8bae605-b389-46fa-9572-97b9d5d59cb4" providerId="ADAL" clId="{A89828A8-B13A-473F-B0DA-EF9B3E4ACD87}" dt="2025-06-05T13:57:32.391" v="10" actId="403"/>
        <pc:sldMkLst>
          <pc:docMk/>
          <pc:sldMk cId="2002610103" sldId="1577"/>
        </pc:sldMkLst>
        <pc:spChg chg="mod">
          <ac:chgData name="Laurence Vigne" userId="f8bae605-b389-46fa-9572-97b9d5d59cb4" providerId="ADAL" clId="{A89828A8-B13A-473F-B0DA-EF9B3E4ACD87}" dt="2025-06-05T13:57:32.391" v="10" actId="403"/>
          <ac:spMkLst>
            <pc:docMk/>
            <pc:sldMk cId="2002610103" sldId="1577"/>
            <ac:spMk id="3" creationId="{5C299BB0-7787-4E3E-230C-89AD2140A3D8}"/>
          </ac:spMkLst>
        </pc:spChg>
      </pc:sldChg>
      <pc:sldChg chg="addSp delSp modSp mod">
        <pc:chgData name="Laurence Vigne" userId="f8bae605-b389-46fa-9572-97b9d5d59cb4" providerId="ADAL" clId="{A89828A8-B13A-473F-B0DA-EF9B3E4ACD87}" dt="2025-06-05T14:01:58.466" v="25"/>
        <pc:sldMkLst>
          <pc:docMk/>
          <pc:sldMk cId="1919891009" sldId="1580"/>
        </pc:sldMkLst>
        <pc:spChg chg="mod">
          <ac:chgData name="Laurence Vigne" userId="f8bae605-b389-46fa-9572-97b9d5d59cb4" providerId="ADAL" clId="{A89828A8-B13A-473F-B0DA-EF9B3E4ACD87}" dt="2025-06-05T14:01:05.530" v="19" actId="1076"/>
          <ac:spMkLst>
            <pc:docMk/>
            <pc:sldMk cId="1919891009" sldId="1580"/>
            <ac:spMk id="5" creationId="{2688D641-5DB0-82D6-F042-AD1A40F2156C}"/>
          </ac:spMkLst>
        </pc:spChg>
        <pc:spChg chg="mod">
          <ac:chgData name="Laurence Vigne" userId="f8bae605-b389-46fa-9572-97b9d5d59cb4" providerId="ADAL" clId="{A89828A8-B13A-473F-B0DA-EF9B3E4ACD87}" dt="2025-06-05T14:01:07.119" v="20" actId="1076"/>
          <ac:spMkLst>
            <pc:docMk/>
            <pc:sldMk cId="1919891009" sldId="1580"/>
            <ac:spMk id="6" creationId="{4E22C5F8-57C5-E803-CFA2-BC1DD10A9CEB}"/>
          </ac:spMkLst>
        </pc:spChg>
        <pc:picChg chg="add mod">
          <ac:chgData name="Laurence Vigne" userId="f8bae605-b389-46fa-9572-97b9d5d59cb4" providerId="ADAL" clId="{A89828A8-B13A-473F-B0DA-EF9B3E4ACD87}" dt="2025-06-05T14:01:58.466" v="25"/>
          <ac:picMkLst>
            <pc:docMk/>
            <pc:sldMk cId="1919891009" sldId="1580"/>
            <ac:picMk id="7" creationId="{63520849-0538-FB07-A0EA-8010FA81942E}"/>
          </ac:picMkLst>
        </pc:picChg>
        <pc:picChg chg="del">
          <ac:chgData name="Laurence Vigne" userId="f8bae605-b389-46fa-9572-97b9d5d59cb4" providerId="ADAL" clId="{A89828A8-B13A-473F-B0DA-EF9B3E4ACD87}" dt="2025-06-05T14:01:10.071" v="21" actId="478"/>
          <ac:picMkLst>
            <pc:docMk/>
            <pc:sldMk cId="1919891009" sldId="1580"/>
            <ac:picMk id="8" creationId="{5FEAD7B9-61BC-EF9F-7919-DB4905CFCB84}"/>
          </ac:picMkLst>
        </pc:picChg>
        <pc:picChg chg="del">
          <ac:chgData name="Laurence Vigne" userId="f8bae605-b389-46fa-9572-97b9d5d59cb4" providerId="ADAL" clId="{A89828A8-B13A-473F-B0DA-EF9B3E4ACD87}" dt="2025-06-05T14:00:47.501" v="11" actId="478"/>
          <ac:picMkLst>
            <pc:docMk/>
            <pc:sldMk cId="1919891009" sldId="1580"/>
            <ac:picMk id="9" creationId="{983307BD-7033-54A4-A9DA-2548017D295E}"/>
          </ac:picMkLst>
        </pc:picChg>
      </pc:sldChg>
      <pc:sldChg chg="modSp mod">
        <pc:chgData name="Laurence Vigne" userId="f8bae605-b389-46fa-9572-97b9d5d59cb4" providerId="ADAL" clId="{A89828A8-B13A-473F-B0DA-EF9B3E4ACD87}" dt="2025-06-05T13:57:02.559" v="9" actId="5793"/>
        <pc:sldMkLst>
          <pc:docMk/>
          <pc:sldMk cId="2030815879" sldId="3060"/>
        </pc:sldMkLst>
        <pc:spChg chg="mod">
          <ac:chgData name="Laurence Vigne" userId="f8bae605-b389-46fa-9572-97b9d5d59cb4" providerId="ADAL" clId="{A89828A8-B13A-473F-B0DA-EF9B3E4ACD87}" dt="2025-06-05T13:57:02.559" v="9" actId="5793"/>
          <ac:spMkLst>
            <pc:docMk/>
            <pc:sldMk cId="2030815879" sldId="3060"/>
            <ac:spMk id="3" creationId="{F120C421-9FC1-B07C-2182-62D842623403}"/>
          </ac:spMkLst>
        </pc:spChg>
      </pc:sldChg>
      <pc:sldMasterChg chg="delSldLayout">
        <pc:chgData name="Laurence Vigne" userId="f8bae605-b389-46fa-9572-97b9d5d59cb4" providerId="ADAL" clId="{A89828A8-B13A-473F-B0DA-EF9B3E4ACD87}" dt="2025-06-05T13:56:03.232" v="4" actId="47"/>
        <pc:sldMasterMkLst>
          <pc:docMk/>
          <pc:sldMasterMk cId="2093370120" sldId="2147483648"/>
        </pc:sldMasterMkLst>
        <pc:sldLayoutChg chg="del">
          <pc:chgData name="Laurence Vigne" userId="f8bae605-b389-46fa-9572-97b9d5d59cb4" providerId="ADAL" clId="{A89828A8-B13A-473F-B0DA-EF9B3E4ACD87}" dt="2025-06-05T13:56:03.232" v="4" actId="47"/>
          <pc:sldLayoutMkLst>
            <pc:docMk/>
            <pc:sldMasterMk cId="2093370120" sldId="2147483648"/>
            <pc:sldLayoutMk cId="1165203886" sldId="214748372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A4E298A-BEF6-41F1-9BFA-3F69428DFF9B}" type="datetimeFigureOut">
              <a:rPr lang="en-GB" smtClean="0"/>
              <a:t>05/06/2025</a:t>
            </a:fld>
            <a:endParaRPr lang="en-GB"/>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13BCE03-B1A4-4D63-9C7E-0718B2200E09}" type="slidenum">
              <a:rPr lang="en-GB" smtClean="0"/>
              <a:t>‹N°›</a:t>
            </a:fld>
            <a:endParaRPr lang="en-GB"/>
          </a:p>
        </p:txBody>
      </p:sp>
    </p:spTree>
    <p:extLst>
      <p:ext uri="{BB962C8B-B14F-4D97-AF65-F5344CB8AC3E}">
        <p14:creationId xmlns:p14="http://schemas.microsoft.com/office/powerpoint/2010/main" val="339880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ereseaudescarnot.f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1</a:t>
            </a:fld>
            <a:endParaRPr lang="en-GB"/>
          </a:p>
        </p:txBody>
      </p:sp>
    </p:spTree>
    <p:extLst>
      <p:ext uri="{BB962C8B-B14F-4D97-AF65-F5344CB8AC3E}">
        <p14:creationId xmlns:p14="http://schemas.microsoft.com/office/powerpoint/2010/main" val="1603897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A39B5-F238-AECF-F5DA-EE84DF5B2B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654B86-7E34-0A1E-4AD1-A4CB342841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05FE101-1474-3631-8853-CB24695927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ptos" panose="020B0004020202020204" pitchFamily="34" charset="0"/>
                <a:ea typeface="Aptos" panose="020B0004020202020204" pitchFamily="34" charset="0"/>
                <a:cs typeface="Times New Roman" panose="02020603050405020304" pitchFamily="18" charset="0"/>
              </a:rPr>
              <a:t>pour </a:t>
            </a:r>
            <a:r>
              <a:rPr lang="fr-FR" sz="1200" dirty="0">
                <a:effectLst/>
                <a:latin typeface="Aptos" panose="020B0004020202020204" pitchFamily="34" charset="0"/>
                <a:ea typeface="Aptos" panose="020B0004020202020204" pitchFamily="34" charset="0"/>
                <a:cs typeface="Times New Roman" panose="02020603050405020304" pitchFamily="18" charset="0"/>
              </a:rPr>
              <a:t>ajuster leurs offres produits pour répondre de manière plus ciblée aux attentes d'un marché en Croissance Les industriels pourront innover et proposer des produits mieux adaptés aux exigences nutritionnelles et gustatives de ce public, tout en renforçant leur positionnement sur le secteur médico-social.</a:t>
            </a:r>
            <a:br>
              <a:rPr lang="fr-FR" sz="1200" dirty="0">
                <a:effectLst/>
                <a:latin typeface="Aptos" panose="020B0004020202020204" pitchFamily="34" charset="0"/>
                <a:ea typeface="Aptos" panose="020B0004020202020204" pitchFamily="34" charset="0"/>
                <a:cs typeface="Times New Roman" panose="02020603050405020304" pitchFamily="18" charset="0"/>
              </a:rPr>
            </a:br>
            <a:endParaRPr lang="en-US" sz="1100" b="0" i="0" dirty="0">
              <a:effectLst/>
              <a:latin typeface="-apple-system"/>
            </a:endParaRPr>
          </a:p>
          <a:p>
            <a:endParaRPr lang="fr-FR" dirty="0"/>
          </a:p>
        </p:txBody>
      </p:sp>
      <p:sp>
        <p:nvSpPr>
          <p:cNvPr id="4" name="Espace réservé du numéro de diapositive 3">
            <a:extLst>
              <a:ext uri="{FF2B5EF4-FFF2-40B4-BE49-F238E27FC236}">
                <a16:creationId xmlns:a16="http://schemas.microsoft.com/office/drawing/2014/main" id="{6E1FB44E-CC95-BD47-C143-860F4951083B}"/>
              </a:ext>
            </a:extLst>
          </p:cNvPr>
          <p:cNvSpPr>
            <a:spLocks noGrp="1"/>
          </p:cNvSpPr>
          <p:nvPr>
            <p:ph type="sldNum" sz="quarter" idx="5"/>
          </p:nvPr>
        </p:nvSpPr>
        <p:spPr/>
        <p:txBody>
          <a:bodyPr/>
          <a:lstStyle/>
          <a:p>
            <a:fld id="{313BCE03-B1A4-4D63-9C7E-0718B2200E09}" type="slidenum">
              <a:rPr lang="en-GB" smtClean="0"/>
              <a:t>10</a:t>
            </a:fld>
            <a:endParaRPr lang="en-GB"/>
          </a:p>
        </p:txBody>
      </p:sp>
    </p:spTree>
    <p:extLst>
      <p:ext uri="{BB962C8B-B14F-4D97-AF65-F5344CB8AC3E}">
        <p14:creationId xmlns:p14="http://schemas.microsoft.com/office/powerpoint/2010/main" val="577161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92FC6-ED91-7E74-C54A-D427A7C4AF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7D34D9-579C-726F-67AD-FE18C7AA9B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394AF8-03A1-DE34-D5DB-A02AA4680F6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D42737E-A3CE-7D2A-35CD-EF8B0267E923}"/>
              </a:ext>
            </a:extLst>
          </p:cNvPr>
          <p:cNvSpPr>
            <a:spLocks noGrp="1"/>
          </p:cNvSpPr>
          <p:nvPr>
            <p:ph type="sldNum" sz="quarter" idx="5"/>
          </p:nvPr>
        </p:nvSpPr>
        <p:spPr/>
        <p:txBody>
          <a:bodyPr/>
          <a:lstStyle/>
          <a:p>
            <a:fld id="{313BCE03-B1A4-4D63-9C7E-0718B2200E09}" type="slidenum">
              <a:rPr lang="en-GB" smtClean="0"/>
              <a:t>11</a:t>
            </a:fld>
            <a:endParaRPr lang="en-GB"/>
          </a:p>
        </p:txBody>
      </p:sp>
    </p:spTree>
    <p:extLst>
      <p:ext uri="{BB962C8B-B14F-4D97-AF65-F5344CB8AC3E}">
        <p14:creationId xmlns:p14="http://schemas.microsoft.com/office/powerpoint/2010/main" val="398145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0A39C-156B-59F4-76CB-F4B14C6640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81FFFA-8934-FB61-D02C-957C944272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C48DA8A-4C2B-4E16-1417-CC2DF282B85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7DB773E-8721-F99C-3016-615A9A16C264}"/>
              </a:ext>
            </a:extLst>
          </p:cNvPr>
          <p:cNvSpPr>
            <a:spLocks noGrp="1"/>
          </p:cNvSpPr>
          <p:nvPr>
            <p:ph type="sldNum" sz="quarter" idx="5"/>
          </p:nvPr>
        </p:nvSpPr>
        <p:spPr/>
        <p:txBody>
          <a:bodyPr/>
          <a:lstStyle/>
          <a:p>
            <a:fld id="{313BCE03-B1A4-4D63-9C7E-0718B2200E09}" type="slidenum">
              <a:rPr lang="en-GB" smtClean="0"/>
              <a:t>12</a:t>
            </a:fld>
            <a:endParaRPr lang="en-GB"/>
          </a:p>
        </p:txBody>
      </p:sp>
    </p:spTree>
    <p:extLst>
      <p:ext uri="{BB962C8B-B14F-4D97-AF65-F5344CB8AC3E}">
        <p14:creationId xmlns:p14="http://schemas.microsoft.com/office/powerpoint/2010/main" val="392440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01CA3-7438-BB6B-43D5-A3B76DC18E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735B7D-E5BA-6121-1B73-CBE2F480F6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8F3FA1-6C00-2293-7B00-C615D3FCC95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89FCCD0-5A8E-33D0-5E4D-2E630B956BC0}"/>
              </a:ext>
            </a:extLst>
          </p:cNvPr>
          <p:cNvSpPr>
            <a:spLocks noGrp="1"/>
          </p:cNvSpPr>
          <p:nvPr>
            <p:ph type="sldNum" sz="quarter" idx="5"/>
          </p:nvPr>
        </p:nvSpPr>
        <p:spPr/>
        <p:txBody>
          <a:bodyPr/>
          <a:lstStyle/>
          <a:p>
            <a:fld id="{313BCE03-B1A4-4D63-9C7E-0718B2200E09}" type="slidenum">
              <a:rPr lang="en-GB" smtClean="0"/>
              <a:t>13</a:t>
            </a:fld>
            <a:endParaRPr lang="en-GB"/>
          </a:p>
        </p:txBody>
      </p:sp>
    </p:spTree>
    <p:extLst>
      <p:ext uri="{BB962C8B-B14F-4D97-AF65-F5344CB8AC3E}">
        <p14:creationId xmlns:p14="http://schemas.microsoft.com/office/powerpoint/2010/main" val="277830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14</a:t>
            </a:fld>
            <a:endParaRPr lang="en-GB"/>
          </a:p>
        </p:txBody>
      </p:sp>
    </p:spTree>
    <p:extLst>
      <p:ext uri="{BB962C8B-B14F-4D97-AF65-F5344CB8AC3E}">
        <p14:creationId xmlns:p14="http://schemas.microsoft.com/office/powerpoint/2010/main" val="165091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78B78-6279-9566-9051-978C35AB92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546168-7393-1054-1408-12C7CE6AA3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8F42C2-091B-0BAA-5C11-3361276EC56E}"/>
              </a:ext>
            </a:extLst>
          </p:cNvPr>
          <p:cNvSpPr>
            <a:spLocks noGrp="1"/>
          </p:cNvSpPr>
          <p:nvPr>
            <p:ph type="body" idx="1"/>
          </p:nvPr>
        </p:nvSpPr>
        <p:spPr/>
        <p:txBody>
          <a:bodyPr/>
          <a:lstStyle/>
          <a:p>
            <a:r>
              <a:rPr lang="fr-FR" sz="1800" b="0" i="0" u="none" strike="noStrike" baseline="0" dirty="0">
                <a:solidFill>
                  <a:srgbClr val="262626"/>
                </a:solidFill>
                <a:latin typeface="DesignioMedium"/>
              </a:rPr>
              <a:t>Développer des solutions refermables pour une meilleure sécurité sanitaire et moins de gaspillage alimentaire. Formats portions ou vrac si personnel technologie adaptée –protocoles d’enrichissement -</a:t>
            </a:r>
            <a:endParaRPr lang="fr-FR" dirty="0"/>
          </a:p>
        </p:txBody>
      </p:sp>
      <p:sp>
        <p:nvSpPr>
          <p:cNvPr id="4" name="Espace réservé du numéro de diapositive 3">
            <a:extLst>
              <a:ext uri="{FF2B5EF4-FFF2-40B4-BE49-F238E27FC236}">
                <a16:creationId xmlns:a16="http://schemas.microsoft.com/office/drawing/2014/main" id="{8659A1F9-EF39-551A-1B75-F9847BA4E988}"/>
              </a:ext>
            </a:extLst>
          </p:cNvPr>
          <p:cNvSpPr>
            <a:spLocks noGrp="1"/>
          </p:cNvSpPr>
          <p:nvPr>
            <p:ph type="sldNum" sz="quarter" idx="5"/>
          </p:nvPr>
        </p:nvSpPr>
        <p:spPr/>
        <p:txBody>
          <a:bodyPr/>
          <a:lstStyle/>
          <a:p>
            <a:fld id="{313BCE03-B1A4-4D63-9C7E-0718B2200E09}" type="slidenum">
              <a:rPr lang="en-GB" smtClean="0"/>
              <a:t>15</a:t>
            </a:fld>
            <a:endParaRPr lang="en-GB"/>
          </a:p>
        </p:txBody>
      </p:sp>
    </p:spTree>
    <p:extLst>
      <p:ext uri="{BB962C8B-B14F-4D97-AF65-F5344CB8AC3E}">
        <p14:creationId xmlns:p14="http://schemas.microsoft.com/office/powerpoint/2010/main" val="832069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16</a:t>
            </a:fld>
            <a:endParaRPr lang="en-GB"/>
          </a:p>
        </p:txBody>
      </p:sp>
    </p:spTree>
    <p:extLst>
      <p:ext uri="{BB962C8B-B14F-4D97-AF65-F5344CB8AC3E}">
        <p14:creationId xmlns:p14="http://schemas.microsoft.com/office/powerpoint/2010/main" val="1764974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732382"/>
                </a:solidFill>
                <a:effectLst/>
                <a:latin typeface="Multima-ExtraBold"/>
              </a:rPr>
              <a:t>tables Communes, Établissement Public de Coopération Intercommunale, est engagé dans la restauration collective depuis plus de 30 ans, avec des valeurs sociales et écoresponsables au service des 15 communes membres.</a:t>
            </a:r>
          </a:p>
          <a:p>
            <a:r>
              <a:rPr lang="fr-FR" dirty="0"/>
              <a:t>Magali TEMPO / Frédéric SOUCHET  + </a:t>
            </a:r>
            <a:r>
              <a:rPr lang="fr-FR" b="0" i="0" dirty="0">
                <a:solidFill>
                  <a:srgbClr val="000000"/>
                </a:solidFill>
                <a:effectLst/>
                <a:latin typeface="Multima-Medium"/>
              </a:rPr>
              <a:t>ables Communes prépare 43 000 repas quotidiens pour crèches, restaurants scolaires, résidences et foyers de personnes âgées, ainsi que pour un service de portage à domicile. Nos deux cuisines centrales sont à Ivry-sur-Seine et Bobigny, avec une troisième en projet à Tremblay-en-France</a:t>
            </a:r>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17</a:t>
            </a:fld>
            <a:endParaRPr lang="en-GB"/>
          </a:p>
        </p:txBody>
      </p:sp>
    </p:spTree>
    <p:extLst>
      <p:ext uri="{BB962C8B-B14F-4D97-AF65-F5344CB8AC3E}">
        <p14:creationId xmlns:p14="http://schemas.microsoft.com/office/powerpoint/2010/main" val="244936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e la R&amp;D contractuelle chez Carnot </a:t>
            </a:r>
            <a:r>
              <a:rPr lang="fr-FR" b="0" i="0" dirty="0" err="1">
                <a:effectLst/>
                <a:latin typeface="-apple-system"/>
              </a:rPr>
              <a:t>AgriFood</a:t>
            </a:r>
            <a:r>
              <a:rPr lang="fr-FR" b="0" i="0" dirty="0">
                <a:effectLst/>
                <a:latin typeface="-apple-system"/>
              </a:rPr>
              <a:t> Transition, un réseau d'excellence qui regroupe 17 équipes de recherche appliquée au service de la transition agroécologique et alimentaire.</a:t>
            </a:r>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18</a:t>
            </a:fld>
            <a:endParaRPr lang="en-GB"/>
          </a:p>
        </p:txBody>
      </p:sp>
    </p:spTree>
    <p:extLst>
      <p:ext uri="{BB962C8B-B14F-4D97-AF65-F5344CB8AC3E}">
        <p14:creationId xmlns:p14="http://schemas.microsoft.com/office/powerpoint/2010/main" val="391672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192DA-4EA9-D082-1225-B42C5991C6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3B0B71-900C-31CB-4A81-A2A4A587AF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C6F2BA-BD23-3BF5-0A41-026CDA53123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CF2F733-99C0-3648-87B9-51D6164968A2}"/>
              </a:ext>
            </a:extLst>
          </p:cNvPr>
          <p:cNvSpPr>
            <a:spLocks noGrp="1"/>
          </p:cNvSpPr>
          <p:nvPr>
            <p:ph type="sldNum" sz="quarter" idx="5"/>
          </p:nvPr>
        </p:nvSpPr>
        <p:spPr/>
        <p:txBody>
          <a:bodyPr/>
          <a:lstStyle/>
          <a:p>
            <a:fld id="{313BCE03-B1A4-4D63-9C7E-0718B2200E09}" type="slidenum">
              <a:rPr lang="en-GB" smtClean="0"/>
              <a:t>19</a:t>
            </a:fld>
            <a:endParaRPr lang="en-GB"/>
          </a:p>
        </p:txBody>
      </p:sp>
    </p:spTree>
    <p:extLst>
      <p:ext uri="{BB962C8B-B14F-4D97-AF65-F5344CB8AC3E}">
        <p14:creationId xmlns:p14="http://schemas.microsoft.com/office/powerpoint/2010/main" val="122397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2</a:t>
            </a:fld>
            <a:endParaRPr lang="en-GB"/>
          </a:p>
        </p:txBody>
      </p:sp>
    </p:spTree>
    <p:extLst>
      <p:ext uri="{BB962C8B-B14F-4D97-AF65-F5344CB8AC3E}">
        <p14:creationId xmlns:p14="http://schemas.microsoft.com/office/powerpoint/2010/main" val="1564585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D0CE-7482-7680-31C1-B3EAD8DAE3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51FE5A-2B41-B8C6-6C48-6AAD5BD094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E5F28D-46FB-2FDE-B931-89AA3C9BA60D}"/>
              </a:ext>
            </a:extLst>
          </p:cNvPr>
          <p:cNvSpPr>
            <a:spLocks noGrp="1"/>
          </p:cNvSpPr>
          <p:nvPr>
            <p:ph type="body" idx="1"/>
          </p:nvPr>
        </p:nvSpPr>
        <p:spPr/>
        <p:txBody>
          <a:bodyPr/>
          <a:lstStyle/>
          <a:p>
            <a:r>
              <a:rPr lang="fr-FR" dirty="0"/>
              <a:t>la R&amp;D contractuelle chez Carnot </a:t>
            </a:r>
            <a:r>
              <a:rPr lang="fr-FR" dirty="0" err="1"/>
              <a:t>AgriFood</a:t>
            </a:r>
            <a:r>
              <a:rPr lang="fr-FR" dirty="0"/>
              <a:t> Transition, un réseau d'excellence qui regroupe 17 équipes de recherche appliquée au service de la transition agroécologique et alimentaire. Fait partie du réseau </a:t>
            </a:r>
            <a:r>
              <a:rPr lang="fr-FR" dirty="0" err="1"/>
              <a:t>carnot</a:t>
            </a:r>
            <a:r>
              <a:rPr lang="fr-FR" dirty="0"/>
              <a:t> qui compte 39 </a:t>
            </a:r>
            <a:r>
              <a:rPr lang="fr-FR" dirty="0" err="1"/>
              <a:t>carnot</a:t>
            </a:r>
            <a:endParaRPr lang="fr-FR" dirty="0"/>
          </a:p>
          <a:p>
            <a:pPr algn="l">
              <a:spcAft>
                <a:spcPts val="750"/>
              </a:spcAft>
              <a:buNone/>
            </a:pPr>
            <a:r>
              <a:rPr lang="fr-FR" b="0" i="0">
                <a:solidFill>
                  <a:srgbClr val="000000"/>
                </a:solidFill>
                <a:effectLst/>
                <a:latin typeface="Roboto" panose="02000000000000000000" pitchFamily="2" charset="0"/>
              </a:rPr>
              <a:t>Les </a:t>
            </a:r>
            <a:r>
              <a:rPr lang="fr-FR" b="0" i="0" dirty="0">
                <a:solidFill>
                  <a:srgbClr val="000000"/>
                </a:solidFill>
                <a:effectLst/>
                <a:latin typeface="Roboto" panose="02000000000000000000" pitchFamily="2" charset="0"/>
              </a:rPr>
              <a:t>instituts Carnot sont des structures de recherche publique labellisées par le Ministère de la Recherche de l’Enseignement Supérieur et de l’Innovation pour leur engagement à mener et développer une activité R&amp;D pour l’innovation des entreprises en alliant excellence scientifique et professionnalisme de la relation partenariale. Le respect par les instituts Carnot des exigences imposées par le label fait l’objet d’évaluations régulières dont la dernière date de février 2020.</a:t>
            </a:r>
          </a:p>
          <a:p>
            <a:pPr algn="l">
              <a:spcBef>
                <a:spcPts val="1050"/>
              </a:spcBef>
              <a:spcAft>
                <a:spcPts val="675"/>
              </a:spcAft>
              <a:buNone/>
            </a:pPr>
            <a:r>
              <a:rPr lang="fr-FR" b="1" i="0" dirty="0">
                <a:solidFill>
                  <a:srgbClr val="232526"/>
                </a:solidFill>
                <a:effectLst/>
                <a:latin typeface="Montserrat" panose="00000500000000000000" pitchFamily="2" charset="0"/>
              </a:rPr>
              <a:t>Une réponse intégrée et pluridisciplinaire</a:t>
            </a:r>
          </a:p>
          <a:p>
            <a:pPr algn="l">
              <a:spcAft>
                <a:spcPts val="750"/>
              </a:spcAft>
            </a:pPr>
            <a:r>
              <a:rPr lang="fr-FR" b="0" i="0" dirty="0">
                <a:solidFill>
                  <a:srgbClr val="000000"/>
                </a:solidFill>
                <a:effectLst/>
                <a:latin typeface="Roboto" panose="02000000000000000000" pitchFamily="2" charset="0"/>
              </a:rPr>
              <a:t>Les instituts Carnot offrent un large spectre de compétences permettant de répondre aux besoins de R&amp;I des entreprises dans la plupart des secteurs économiques. Afin de tirer parti de leurs complémentarités et de faire jouer les synergies au profit de leurs partenaires économiques, ils sont organisés en réseau opérationnel animé par </a:t>
            </a:r>
            <a:r>
              <a:rPr lang="fr-FR" b="1" i="0" u="none" strike="noStrike" dirty="0">
                <a:solidFill>
                  <a:srgbClr val="198EF1"/>
                </a:solidFill>
                <a:effectLst/>
                <a:latin typeface="Roboto" panose="02000000000000000000" pitchFamily="2" charset="0"/>
                <a:hlinkClick r:id="rId3"/>
              </a:rPr>
              <a:t>Le Réseau des Carnot</a:t>
            </a:r>
            <a:r>
              <a:rPr lang="fr-FR" b="0" i="0" dirty="0">
                <a:solidFill>
                  <a:srgbClr val="000000"/>
                </a:solidFill>
                <a:effectLst/>
                <a:latin typeface="Roboto" panose="02000000000000000000" pitchFamily="2" charset="0"/>
              </a:rPr>
              <a:t>. Leur contact permanent avec les entreprises leur permet d’appréhender et d’anticiper les réponses R&amp;I pour les différents secteurs d’activité au travers d’une action proactive de ressourcement scientifique orienté par le besoin.</a:t>
            </a:r>
          </a:p>
          <a:p>
            <a:r>
              <a:rPr lang="fr-FR" dirty="0"/>
              <a:t> </a:t>
            </a:r>
          </a:p>
        </p:txBody>
      </p:sp>
      <p:sp>
        <p:nvSpPr>
          <p:cNvPr id="4" name="Espace réservé du numéro de diapositive 3">
            <a:extLst>
              <a:ext uri="{FF2B5EF4-FFF2-40B4-BE49-F238E27FC236}">
                <a16:creationId xmlns:a16="http://schemas.microsoft.com/office/drawing/2014/main" id="{1498ADD2-01BA-5F40-8202-EBC8D65C2522}"/>
              </a:ext>
            </a:extLst>
          </p:cNvPr>
          <p:cNvSpPr>
            <a:spLocks noGrp="1"/>
          </p:cNvSpPr>
          <p:nvPr>
            <p:ph type="sldNum" sz="quarter" idx="5"/>
          </p:nvPr>
        </p:nvSpPr>
        <p:spPr/>
        <p:txBody>
          <a:bodyPr/>
          <a:lstStyle/>
          <a:p>
            <a:fld id="{313BCE03-B1A4-4D63-9C7E-0718B2200E09}" type="slidenum">
              <a:rPr lang="en-GB" smtClean="0"/>
              <a:t>20</a:t>
            </a:fld>
            <a:endParaRPr lang="en-GB"/>
          </a:p>
        </p:txBody>
      </p:sp>
    </p:spTree>
    <p:extLst>
      <p:ext uri="{BB962C8B-B14F-4D97-AF65-F5344CB8AC3E}">
        <p14:creationId xmlns:p14="http://schemas.microsoft.com/office/powerpoint/2010/main" val="208894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21</a:t>
            </a:fld>
            <a:endParaRPr lang="en-GB"/>
          </a:p>
        </p:txBody>
      </p:sp>
    </p:spTree>
    <p:extLst>
      <p:ext uri="{BB962C8B-B14F-4D97-AF65-F5344CB8AC3E}">
        <p14:creationId xmlns:p14="http://schemas.microsoft.com/office/powerpoint/2010/main" val="785330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22</a:t>
            </a:fld>
            <a:endParaRPr lang="en-GB"/>
          </a:p>
        </p:txBody>
      </p:sp>
    </p:spTree>
    <p:extLst>
      <p:ext uri="{BB962C8B-B14F-4D97-AF65-F5344CB8AC3E}">
        <p14:creationId xmlns:p14="http://schemas.microsoft.com/office/powerpoint/2010/main" val="1237155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74747"/>
                </a:solidFill>
                <a:effectLst/>
                <a:latin typeface="Google Sans"/>
              </a:rPr>
              <a:t>Le digital </a:t>
            </a:r>
            <a:r>
              <a:rPr lang="fr-FR" b="0" i="0" dirty="0" err="1">
                <a:solidFill>
                  <a:srgbClr val="474747"/>
                </a:solidFill>
                <a:effectLst/>
                <a:latin typeface="Google Sans"/>
              </a:rPr>
              <a:t>object</a:t>
            </a:r>
            <a:r>
              <a:rPr lang="fr-FR" b="0" i="0" dirty="0">
                <a:solidFill>
                  <a:srgbClr val="474747"/>
                </a:solidFill>
                <a:effectLst/>
                <a:latin typeface="Google Sans"/>
              </a:rPr>
              <a:t> identifier (DOI, littéralement « </a:t>
            </a:r>
            <a:r>
              <a:rPr lang="fr-FR" b="0" i="0" dirty="0">
                <a:solidFill>
                  <a:srgbClr val="040C28"/>
                </a:solidFill>
                <a:effectLst/>
                <a:latin typeface="Google Sans"/>
              </a:rPr>
              <a:t>identifiant d'objet numérique</a:t>
            </a:r>
            <a:r>
              <a:rPr lang="fr-FR" b="0" i="0" dirty="0">
                <a:solidFill>
                  <a:srgbClr val="474747"/>
                </a:solidFill>
                <a:effectLst/>
                <a:latin typeface="Google Sans"/>
              </a:rPr>
              <a:t> ») est un mécanisme d'identification de ressources stable, qui peuvent être des ressources numériques, comme un film, un rapport, des articles scientifiques, ainsi que des personnes ou tout autre type d'objet.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23</a:t>
            </a:fld>
            <a:endParaRPr lang="en-GB"/>
          </a:p>
        </p:txBody>
      </p:sp>
    </p:spTree>
    <p:extLst>
      <p:ext uri="{BB962C8B-B14F-4D97-AF65-F5344CB8AC3E}">
        <p14:creationId xmlns:p14="http://schemas.microsoft.com/office/powerpoint/2010/main" val="2183038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0AC2-C702-CBFD-26D8-A1EFC7E5A8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88787E-C57B-8714-C650-628D2C49C3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12DF6C8-DA1B-DFDF-82E7-4AC129285B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74747"/>
                </a:solidFill>
                <a:effectLst/>
                <a:latin typeface="Google Sans"/>
              </a:rPr>
              <a:t>Le digital </a:t>
            </a:r>
            <a:r>
              <a:rPr lang="fr-FR" b="0" i="0" dirty="0" err="1">
                <a:solidFill>
                  <a:srgbClr val="474747"/>
                </a:solidFill>
                <a:effectLst/>
                <a:latin typeface="Google Sans"/>
              </a:rPr>
              <a:t>object</a:t>
            </a:r>
            <a:r>
              <a:rPr lang="fr-FR" b="0" i="0" dirty="0">
                <a:solidFill>
                  <a:srgbClr val="474747"/>
                </a:solidFill>
                <a:effectLst/>
                <a:latin typeface="Google Sans"/>
              </a:rPr>
              <a:t> identifier (DOI, littéralement « </a:t>
            </a:r>
            <a:r>
              <a:rPr lang="fr-FR" b="0" i="0" dirty="0">
                <a:solidFill>
                  <a:srgbClr val="040C28"/>
                </a:solidFill>
                <a:effectLst/>
                <a:latin typeface="Google Sans"/>
              </a:rPr>
              <a:t>identifiant d'objet numérique</a:t>
            </a:r>
            <a:r>
              <a:rPr lang="fr-FR" b="0" i="0" dirty="0">
                <a:solidFill>
                  <a:srgbClr val="474747"/>
                </a:solidFill>
                <a:effectLst/>
                <a:latin typeface="Google Sans"/>
              </a:rPr>
              <a:t> ») est un mécanisme d'identification de ressources stable, qui peuvent être des ressources numériques, comme un film, un rapport, des articles scientifiques, ainsi que des personnes ou tout autre type d'objet.</a:t>
            </a:r>
            <a:endParaRPr lang="fr-FR" dirty="0"/>
          </a:p>
          <a:p>
            <a:endParaRPr lang="fr-FR" dirty="0"/>
          </a:p>
        </p:txBody>
      </p:sp>
      <p:sp>
        <p:nvSpPr>
          <p:cNvPr id="4" name="Espace réservé du numéro de diapositive 3">
            <a:extLst>
              <a:ext uri="{FF2B5EF4-FFF2-40B4-BE49-F238E27FC236}">
                <a16:creationId xmlns:a16="http://schemas.microsoft.com/office/drawing/2014/main" id="{19E34D81-CB96-1947-9FD6-AE5F7CB3190F}"/>
              </a:ext>
            </a:extLst>
          </p:cNvPr>
          <p:cNvSpPr>
            <a:spLocks noGrp="1"/>
          </p:cNvSpPr>
          <p:nvPr>
            <p:ph type="sldNum" sz="quarter" idx="5"/>
          </p:nvPr>
        </p:nvSpPr>
        <p:spPr/>
        <p:txBody>
          <a:bodyPr/>
          <a:lstStyle/>
          <a:p>
            <a:fld id="{313BCE03-B1A4-4D63-9C7E-0718B2200E09}" type="slidenum">
              <a:rPr lang="en-GB" smtClean="0"/>
              <a:t>24</a:t>
            </a:fld>
            <a:endParaRPr lang="en-GB"/>
          </a:p>
        </p:txBody>
      </p:sp>
    </p:spTree>
    <p:extLst>
      <p:ext uri="{BB962C8B-B14F-4D97-AF65-F5344CB8AC3E}">
        <p14:creationId xmlns:p14="http://schemas.microsoft.com/office/powerpoint/2010/main" val="641919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C371D-037A-6194-5C2F-A67F8B00DB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EA8281-BB4A-7BBB-33FF-703DF6BBBE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686A05-F611-4B89-4303-1ED3A92E16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74747"/>
                </a:solidFill>
                <a:effectLst/>
                <a:latin typeface="Google Sans"/>
              </a:rPr>
              <a:t>Le digital </a:t>
            </a:r>
            <a:r>
              <a:rPr lang="fr-FR" b="0" i="0" dirty="0" err="1">
                <a:solidFill>
                  <a:srgbClr val="474747"/>
                </a:solidFill>
                <a:effectLst/>
                <a:latin typeface="Google Sans"/>
              </a:rPr>
              <a:t>object</a:t>
            </a:r>
            <a:r>
              <a:rPr lang="fr-FR" b="0" i="0" dirty="0">
                <a:solidFill>
                  <a:srgbClr val="474747"/>
                </a:solidFill>
                <a:effectLst/>
                <a:latin typeface="Google Sans"/>
              </a:rPr>
              <a:t> identifier (DOI, littéralement « </a:t>
            </a:r>
            <a:r>
              <a:rPr lang="fr-FR" b="0" i="0" dirty="0">
                <a:solidFill>
                  <a:srgbClr val="040C28"/>
                </a:solidFill>
                <a:effectLst/>
                <a:latin typeface="Google Sans"/>
              </a:rPr>
              <a:t>identifiant d'objet numérique</a:t>
            </a:r>
            <a:r>
              <a:rPr lang="fr-FR" b="0" i="0" dirty="0">
                <a:solidFill>
                  <a:srgbClr val="474747"/>
                </a:solidFill>
                <a:effectLst/>
                <a:latin typeface="Google Sans"/>
              </a:rPr>
              <a:t> ») est un mécanisme d'identification de ressources stable, qui peuvent être des ressources numériques, comme un film, un rapport, des articles scientifiques, ainsi que des personnes ou tout autre type d'objet.</a:t>
            </a:r>
            <a:endParaRPr lang="fr-FR" dirty="0"/>
          </a:p>
          <a:p>
            <a:endParaRPr lang="fr-FR" dirty="0"/>
          </a:p>
        </p:txBody>
      </p:sp>
      <p:sp>
        <p:nvSpPr>
          <p:cNvPr id="4" name="Espace réservé du numéro de diapositive 3">
            <a:extLst>
              <a:ext uri="{FF2B5EF4-FFF2-40B4-BE49-F238E27FC236}">
                <a16:creationId xmlns:a16="http://schemas.microsoft.com/office/drawing/2014/main" id="{0F8803A8-59A2-FE64-25D4-E2809DCEC7B0}"/>
              </a:ext>
            </a:extLst>
          </p:cNvPr>
          <p:cNvSpPr>
            <a:spLocks noGrp="1"/>
          </p:cNvSpPr>
          <p:nvPr>
            <p:ph type="sldNum" sz="quarter" idx="5"/>
          </p:nvPr>
        </p:nvSpPr>
        <p:spPr/>
        <p:txBody>
          <a:bodyPr/>
          <a:lstStyle/>
          <a:p>
            <a:fld id="{313BCE03-B1A4-4D63-9C7E-0718B2200E09}" type="slidenum">
              <a:rPr lang="en-GB" smtClean="0"/>
              <a:t>25</a:t>
            </a:fld>
            <a:endParaRPr lang="en-GB"/>
          </a:p>
        </p:txBody>
      </p:sp>
    </p:spTree>
    <p:extLst>
      <p:ext uri="{BB962C8B-B14F-4D97-AF65-F5344CB8AC3E}">
        <p14:creationId xmlns:p14="http://schemas.microsoft.com/office/powerpoint/2010/main" val="3214221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0393-FAD7-DBC9-2862-59A3F0326A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B08C42-25F9-C50F-8407-CA527E1708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972FEC-7FF2-63A6-C1DA-D7D60BB275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74747"/>
                </a:solidFill>
                <a:effectLst/>
                <a:latin typeface="Google Sans"/>
              </a:rPr>
              <a:t>Le digital </a:t>
            </a:r>
            <a:r>
              <a:rPr lang="fr-FR" b="0" i="0" dirty="0" err="1">
                <a:solidFill>
                  <a:srgbClr val="474747"/>
                </a:solidFill>
                <a:effectLst/>
                <a:latin typeface="Google Sans"/>
              </a:rPr>
              <a:t>object</a:t>
            </a:r>
            <a:r>
              <a:rPr lang="fr-FR" b="0" i="0" dirty="0">
                <a:solidFill>
                  <a:srgbClr val="474747"/>
                </a:solidFill>
                <a:effectLst/>
                <a:latin typeface="Google Sans"/>
              </a:rPr>
              <a:t> identifier (DOI, littéralement « </a:t>
            </a:r>
            <a:r>
              <a:rPr lang="fr-FR" b="0" i="0" dirty="0">
                <a:solidFill>
                  <a:srgbClr val="040C28"/>
                </a:solidFill>
                <a:effectLst/>
                <a:latin typeface="Google Sans"/>
              </a:rPr>
              <a:t>identifiant d'objet numérique</a:t>
            </a:r>
            <a:r>
              <a:rPr lang="fr-FR" b="0" i="0" dirty="0">
                <a:solidFill>
                  <a:srgbClr val="474747"/>
                </a:solidFill>
                <a:effectLst/>
                <a:latin typeface="Google Sans"/>
              </a:rPr>
              <a:t> ») est un mécanisme d'identification de ressources stable, qui peuvent être des ressources numériques, comme un film, un rapport, des articles scientifiques, ainsi que des personnes ou tout autre type d'objet.</a:t>
            </a:r>
            <a:endParaRPr lang="fr-FR" dirty="0"/>
          </a:p>
          <a:p>
            <a:endParaRPr lang="fr-FR" dirty="0"/>
          </a:p>
        </p:txBody>
      </p:sp>
      <p:sp>
        <p:nvSpPr>
          <p:cNvPr id="4" name="Espace réservé du numéro de diapositive 3">
            <a:extLst>
              <a:ext uri="{FF2B5EF4-FFF2-40B4-BE49-F238E27FC236}">
                <a16:creationId xmlns:a16="http://schemas.microsoft.com/office/drawing/2014/main" id="{75C7735E-36C3-057A-CE5A-8B1E07732B1B}"/>
              </a:ext>
            </a:extLst>
          </p:cNvPr>
          <p:cNvSpPr>
            <a:spLocks noGrp="1"/>
          </p:cNvSpPr>
          <p:nvPr>
            <p:ph type="sldNum" sz="quarter" idx="5"/>
          </p:nvPr>
        </p:nvSpPr>
        <p:spPr/>
        <p:txBody>
          <a:bodyPr/>
          <a:lstStyle/>
          <a:p>
            <a:fld id="{313BCE03-B1A4-4D63-9C7E-0718B2200E09}" type="slidenum">
              <a:rPr lang="en-GB" smtClean="0"/>
              <a:t>26</a:t>
            </a:fld>
            <a:endParaRPr lang="en-GB"/>
          </a:p>
        </p:txBody>
      </p:sp>
    </p:spTree>
    <p:extLst>
      <p:ext uri="{BB962C8B-B14F-4D97-AF65-F5344CB8AC3E}">
        <p14:creationId xmlns:p14="http://schemas.microsoft.com/office/powerpoint/2010/main" val="2735811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27</a:t>
            </a:fld>
            <a:endParaRPr lang="en-GB"/>
          </a:p>
        </p:txBody>
      </p:sp>
    </p:spTree>
    <p:extLst>
      <p:ext uri="{BB962C8B-B14F-4D97-AF65-F5344CB8AC3E}">
        <p14:creationId xmlns:p14="http://schemas.microsoft.com/office/powerpoint/2010/main" val="1479548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CE24-5CC6-D3BF-F1A8-DDFF09ACB4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A440E1-852D-65AE-ABAE-A00BBA37AE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AB93E7-9C9E-C662-99AC-F3AD022DE21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ADC89F6-B161-0207-E1F3-804A963AC9AF}"/>
              </a:ext>
            </a:extLst>
          </p:cNvPr>
          <p:cNvSpPr>
            <a:spLocks noGrp="1"/>
          </p:cNvSpPr>
          <p:nvPr>
            <p:ph type="sldNum" sz="quarter" idx="5"/>
          </p:nvPr>
        </p:nvSpPr>
        <p:spPr/>
        <p:txBody>
          <a:bodyPr/>
          <a:lstStyle/>
          <a:p>
            <a:fld id="{313BCE03-B1A4-4D63-9C7E-0718B2200E09}" type="slidenum">
              <a:rPr lang="en-GB" smtClean="0"/>
              <a:t>28</a:t>
            </a:fld>
            <a:endParaRPr lang="en-GB"/>
          </a:p>
        </p:txBody>
      </p:sp>
    </p:spTree>
    <p:extLst>
      <p:ext uri="{BB962C8B-B14F-4D97-AF65-F5344CB8AC3E}">
        <p14:creationId xmlns:p14="http://schemas.microsoft.com/office/powerpoint/2010/main" val="2384411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29</a:t>
            </a:fld>
            <a:endParaRPr lang="en-GB"/>
          </a:p>
        </p:txBody>
      </p:sp>
    </p:spTree>
    <p:extLst>
      <p:ext uri="{BB962C8B-B14F-4D97-AF65-F5344CB8AC3E}">
        <p14:creationId xmlns:p14="http://schemas.microsoft.com/office/powerpoint/2010/main" val="3890150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3</a:t>
            </a:fld>
            <a:endParaRPr lang="en-GB"/>
          </a:p>
        </p:txBody>
      </p:sp>
    </p:spTree>
    <p:extLst>
      <p:ext uri="{BB962C8B-B14F-4D97-AF65-F5344CB8AC3E}">
        <p14:creationId xmlns:p14="http://schemas.microsoft.com/office/powerpoint/2010/main" val="1447346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8619-5598-FB56-E26F-07A132B5AC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2885DD-C2C1-6875-E3E4-281CCB0EB2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3D069CB-1712-EBAE-422D-551BDC570CF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21B15D-A9B1-C464-2247-1697B1AE2B53}"/>
              </a:ext>
            </a:extLst>
          </p:cNvPr>
          <p:cNvSpPr>
            <a:spLocks noGrp="1"/>
          </p:cNvSpPr>
          <p:nvPr>
            <p:ph type="sldNum" sz="quarter" idx="5"/>
          </p:nvPr>
        </p:nvSpPr>
        <p:spPr/>
        <p:txBody>
          <a:bodyPr/>
          <a:lstStyle/>
          <a:p>
            <a:fld id="{313BCE03-B1A4-4D63-9C7E-0718B2200E09}" type="slidenum">
              <a:rPr lang="en-GB" smtClean="0"/>
              <a:t>30</a:t>
            </a:fld>
            <a:endParaRPr lang="en-GB"/>
          </a:p>
        </p:txBody>
      </p:sp>
    </p:spTree>
    <p:extLst>
      <p:ext uri="{BB962C8B-B14F-4D97-AF65-F5344CB8AC3E}">
        <p14:creationId xmlns:p14="http://schemas.microsoft.com/office/powerpoint/2010/main" val="3400207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8EA6C-3D9D-EE25-3787-33F8F6BA99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16A6F8-81AA-7511-E9D9-2794AD7799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3706B2-8F9E-6243-7084-A462BF593C10}"/>
              </a:ext>
            </a:extLst>
          </p:cNvPr>
          <p:cNvSpPr>
            <a:spLocks noGrp="1"/>
          </p:cNvSpPr>
          <p:nvPr>
            <p:ph type="body" idx="1"/>
          </p:nvPr>
        </p:nvSpPr>
        <p:spPr/>
        <p:txBody>
          <a:bodyPr/>
          <a:lstStyle/>
          <a:p>
            <a:r>
              <a:rPr lang="fr-FR" b="0" i="0" dirty="0">
                <a:effectLst/>
                <a:latin typeface="-apple-system"/>
              </a:rPr>
              <a:t>💡 Reste à voir comment cette phase transitoire sera utilisée pour lever les freins à la mise en œuvre d’ICOPE et en assurer l’intégration pérenne dans le système de santé.</a:t>
            </a:r>
            <a:br>
              <a:rPr lang="fr-FR" b="0" i="0" dirty="0">
                <a:effectLst/>
                <a:latin typeface="-apple-system"/>
              </a:rPr>
            </a:br>
            <a:endParaRPr lang="fr-FR" dirty="0"/>
          </a:p>
        </p:txBody>
      </p:sp>
      <p:sp>
        <p:nvSpPr>
          <p:cNvPr id="4" name="Espace réservé du numéro de diapositive 3">
            <a:extLst>
              <a:ext uri="{FF2B5EF4-FFF2-40B4-BE49-F238E27FC236}">
                <a16:creationId xmlns:a16="http://schemas.microsoft.com/office/drawing/2014/main" id="{FB01D1DC-1084-3612-3F08-DD9C639A5B3F}"/>
              </a:ext>
            </a:extLst>
          </p:cNvPr>
          <p:cNvSpPr>
            <a:spLocks noGrp="1"/>
          </p:cNvSpPr>
          <p:nvPr>
            <p:ph type="sldNum" sz="quarter" idx="5"/>
          </p:nvPr>
        </p:nvSpPr>
        <p:spPr/>
        <p:txBody>
          <a:bodyPr/>
          <a:lstStyle/>
          <a:p>
            <a:fld id="{313BCE03-B1A4-4D63-9C7E-0718B2200E09}" type="slidenum">
              <a:rPr lang="en-GB" smtClean="0"/>
              <a:t>31</a:t>
            </a:fld>
            <a:endParaRPr lang="en-GB"/>
          </a:p>
        </p:txBody>
      </p:sp>
    </p:spTree>
    <p:extLst>
      <p:ext uri="{BB962C8B-B14F-4D97-AF65-F5344CB8AC3E}">
        <p14:creationId xmlns:p14="http://schemas.microsoft.com/office/powerpoint/2010/main" val="1059193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32</a:t>
            </a:fld>
            <a:endParaRPr lang="en-GB"/>
          </a:p>
        </p:txBody>
      </p:sp>
    </p:spTree>
    <p:extLst>
      <p:ext uri="{BB962C8B-B14F-4D97-AF65-F5344CB8AC3E}">
        <p14:creationId xmlns:p14="http://schemas.microsoft.com/office/powerpoint/2010/main" val="2604029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A1A39-BC77-B4E9-B623-3A77126CC2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E887DD-ED18-E906-23ED-500D09ABB0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8478ED-0065-D7D3-DDE8-6C638717ACF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719CED6-BE0A-FCC8-2E4C-52F872CA31C7}"/>
              </a:ext>
            </a:extLst>
          </p:cNvPr>
          <p:cNvSpPr>
            <a:spLocks noGrp="1"/>
          </p:cNvSpPr>
          <p:nvPr>
            <p:ph type="sldNum" sz="quarter" idx="5"/>
          </p:nvPr>
        </p:nvSpPr>
        <p:spPr/>
        <p:txBody>
          <a:bodyPr/>
          <a:lstStyle/>
          <a:p>
            <a:fld id="{313BCE03-B1A4-4D63-9C7E-0718B2200E09}" type="slidenum">
              <a:rPr lang="en-GB" smtClean="0"/>
              <a:t>33</a:t>
            </a:fld>
            <a:endParaRPr lang="en-GB"/>
          </a:p>
        </p:txBody>
      </p:sp>
    </p:spTree>
    <p:extLst>
      <p:ext uri="{BB962C8B-B14F-4D97-AF65-F5344CB8AC3E}">
        <p14:creationId xmlns:p14="http://schemas.microsoft.com/office/powerpoint/2010/main" val="341679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34</a:t>
            </a:fld>
            <a:endParaRPr lang="en-GB"/>
          </a:p>
        </p:txBody>
      </p:sp>
    </p:spTree>
    <p:extLst>
      <p:ext uri="{BB962C8B-B14F-4D97-AF65-F5344CB8AC3E}">
        <p14:creationId xmlns:p14="http://schemas.microsoft.com/office/powerpoint/2010/main" val="3392562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35</a:t>
            </a:fld>
            <a:endParaRPr lang="en-GB"/>
          </a:p>
        </p:txBody>
      </p:sp>
    </p:spTree>
    <p:extLst>
      <p:ext uri="{BB962C8B-B14F-4D97-AF65-F5344CB8AC3E}">
        <p14:creationId xmlns:p14="http://schemas.microsoft.com/office/powerpoint/2010/main" val="111040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4</a:t>
            </a:fld>
            <a:endParaRPr lang="en-GB"/>
          </a:p>
        </p:txBody>
      </p:sp>
    </p:spTree>
    <p:extLst>
      <p:ext uri="{BB962C8B-B14F-4D97-AF65-F5344CB8AC3E}">
        <p14:creationId xmlns:p14="http://schemas.microsoft.com/office/powerpoint/2010/main" val="37494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5</a:t>
            </a:fld>
            <a:endParaRPr lang="en-GB"/>
          </a:p>
        </p:txBody>
      </p:sp>
    </p:spTree>
    <p:extLst>
      <p:ext uri="{BB962C8B-B14F-4D97-AF65-F5344CB8AC3E}">
        <p14:creationId xmlns:p14="http://schemas.microsoft.com/office/powerpoint/2010/main" val="2995418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Adhésion du GECO FS depuis 4 ans</a:t>
            </a:r>
          </a:p>
          <a:p>
            <a:r>
              <a:rPr lang="fr-FR" dirty="0"/>
              <a:t>l'association des professionnels Multi-métiers (*) privés et publics qui travaillent en transversalité et transdisciplinarité à l'alimentation des plus de 50 ans. (*) Multi-métiers = depuis l'enseignement et la recherche jusqu'au portage à domicile, en passant les IAA, la RHF, la GMS, etc., et le secteur de la santé, incluant toutes les professions de santé. </a:t>
            </a:r>
          </a:p>
          <a:p>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6</a:t>
            </a:fld>
            <a:endParaRPr lang="en-GB"/>
          </a:p>
        </p:txBody>
      </p:sp>
    </p:spTree>
    <p:extLst>
      <p:ext uri="{BB962C8B-B14F-4D97-AF65-F5344CB8AC3E}">
        <p14:creationId xmlns:p14="http://schemas.microsoft.com/office/powerpoint/2010/main" val="375975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E3149-F134-F5BA-C3D8-49801748509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AE9EE6-74C7-3881-44FD-E92FF16946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523650-3C79-0AC7-CFBE-794AB145C7C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6A18C21-3DC6-1812-C235-BCF2804C31BC}"/>
              </a:ext>
            </a:extLst>
          </p:cNvPr>
          <p:cNvSpPr>
            <a:spLocks noGrp="1"/>
          </p:cNvSpPr>
          <p:nvPr>
            <p:ph type="sldNum" sz="quarter" idx="5"/>
          </p:nvPr>
        </p:nvSpPr>
        <p:spPr/>
        <p:txBody>
          <a:bodyPr/>
          <a:lstStyle/>
          <a:p>
            <a:fld id="{313BCE03-B1A4-4D63-9C7E-0718B2200E09}" type="slidenum">
              <a:rPr lang="en-GB" smtClean="0"/>
              <a:t>7</a:t>
            </a:fld>
            <a:endParaRPr lang="en-GB"/>
          </a:p>
        </p:txBody>
      </p:sp>
    </p:spTree>
    <p:extLst>
      <p:ext uri="{BB962C8B-B14F-4D97-AF65-F5344CB8AC3E}">
        <p14:creationId xmlns:p14="http://schemas.microsoft.com/office/powerpoint/2010/main" val="70219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&gt; </a:t>
            </a:r>
            <a:r>
              <a:rPr lang="fr-FR" sz="800" dirty="0"/>
              <a:t>En  attente d’échanges avec les fabricants</a:t>
            </a:r>
          </a:p>
          <a:p>
            <a:r>
              <a:rPr lang="fr-FR" sz="800" dirty="0" err="1"/>
              <a:t>Presentation</a:t>
            </a:r>
            <a:r>
              <a:rPr lang="fr-FR" sz="800" dirty="0"/>
              <a:t> d’une étude menée par l’association CANTINES Responsables ( Catherine </a:t>
            </a:r>
            <a:r>
              <a:rPr lang="fr-FR" sz="800" dirty="0" err="1"/>
              <a:t>Ledantec</a:t>
            </a:r>
            <a:r>
              <a:rPr lang="fr-FR" sz="800" dirty="0"/>
              <a:t> et François Mauvais )-</a:t>
            </a:r>
          </a:p>
          <a:p>
            <a:pPr algn="l"/>
            <a:endParaRPr lang="fr-FR" sz="1050" b="0" i="0" u="none" strike="noStrike" baseline="0" dirty="0">
              <a:solidFill>
                <a:srgbClr val="000000"/>
              </a:solidFill>
              <a:latin typeface="Segoe UI" panose="020B0502040204020203" pitchFamily="34" charset="0"/>
            </a:endParaRPr>
          </a:p>
          <a:p>
            <a:pPr marR="61260" algn="l"/>
            <a:r>
              <a:rPr lang="fr-FR" sz="1050" b="0" i="0" u="none" strike="noStrike" baseline="0" dirty="0">
                <a:latin typeface="Segoe UI" panose="020B0502040204020203" pitchFamily="34" charset="0"/>
              </a:rPr>
              <a:t>Médico-social : marché en progression, auquel il faut apporter des solutions </a:t>
            </a:r>
          </a:p>
          <a:p>
            <a:pPr marR="75710" algn="l"/>
            <a:r>
              <a:rPr lang="fr-FR" sz="1050" b="0" i="0" u="none" strike="noStrike" baseline="0" dirty="0">
                <a:latin typeface="Segoe UI" panose="020B0502040204020203" pitchFamily="34" charset="0"/>
              </a:rPr>
              <a:t>Bien comprendre les besoins des convives / des sites de production</a:t>
            </a:r>
          </a:p>
          <a:p>
            <a:pPr marR="0" algn="l"/>
            <a:r>
              <a:rPr lang="fr-FR" sz="1050" b="0" i="0" u="none" strike="noStrike" baseline="0" dirty="0">
                <a:latin typeface="Segoe UI" panose="020B0502040204020203" pitchFamily="34" charset="0"/>
              </a:rPr>
              <a:t>Connaissance des </a:t>
            </a:r>
            <a:r>
              <a:rPr lang="fr-FR" sz="1050" b="1" i="0" u="none" strike="noStrike" baseline="0" dirty="0">
                <a:latin typeface="Segoe UI" panose="020B0502040204020203" pitchFamily="34" charset="0"/>
              </a:rPr>
              <a:t>besoins alimentaires spécifiques</a:t>
            </a:r>
            <a:endParaRPr lang="fr-FR" sz="1050" b="0" i="0" u="none" strike="noStrike" baseline="0" dirty="0">
              <a:latin typeface="Segoe UI" panose="020B0502040204020203" pitchFamily="34" charset="0"/>
            </a:endParaRPr>
          </a:p>
          <a:p>
            <a:pPr marR="0" algn="l"/>
            <a:r>
              <a:rPr lang="fr-FR" sz="1050" b="0" i="0" u="none" strike="noStrike" baseline="0" dirty="0">
                <a:latin typeface="Segoe UI" panose="020B0502040204020203" pitchFamily="34" charset="0"/>
              </a:rPr>
              <a:t>Adaptation des </a:t>
            </a:r>
            <a:r>
              <a:rPr lang="fr-FR" sz="1050" b="1" i="0" u="none" strike="noStrike" baseline="0" dirty="0">
                <a:latin typeface="Segoe UI" panose="020B0502040204020203" pitchFamily="34" charset="0"/>
              </a:rPr>
              <a:t>textures</a:t>
            </a:r>
            <a:endParaRPr lang="fr-FR" sz="1050" b="0" i="0" u="none" strike="noStrike" baseline="0" dirty="0">
              <a:latin typeface="Segoe UI" panose="020B0502040204020203" pitchFamily="34" charset="0"/>
            </a:endParaRPr>
          </a:p>
          <a:p>
            <a:pPr marR="0" algn="l"/>
            <a:r>
              <a:rPr lang="fr-FR" sz="1050" b="0" i="0" u="none" strike="noStrike" baseline="0" dirty="0">
                <a:latin typeface="Segoe UI" panose="020B0502040204020203" pitchFamily="34" charset="0"/>
              </a:rPr>
              <a:t>Prise en compte des </a:t>
            </a:r>
            <a:r>
              <a:rPr lang="fr-FR" sz="1050" b="1" i="0" u="none" strike="noStrike" baseline="0" dirty="0">
                <a:latin typeface="Segoe UI" panose="020B0502040204020203" pitchFamily="34" charset="0"/>
              </a:rPr>
              <a:t>préférences &amp; perceptions </a:t>
            </a:r>
            <a:r>
              <a:rPr lang="fr-FR" sz="1050" b="0" i="0" u="none" strike="noStrike" baseline="0" dirty="0">
                <a:latin typeface="Segoe UI" panose="020B0502040204020203" pitchFamily="34" charset="0"/>
              </a:rPr>
              <a:t>organoleptiques</a:t>
            </a:r>
          </a:p>
          <a:p>
            <a:pPr marR="0" algn="l"/>
            <a:r>
              <a:rPr lang="fr-FR" sz="1050" b="0" i="0" u="none" strike="noStrike" baseline="0" dirty="0">
                <a:latin typeface="Segoe UI" panose="020B0502040204020203" pitchFamily="34" charset="0"/>
              </a:rPr>
              <a:t>Caractéristiques &amp; </a:t>
            </a:r>
            <a:r>
              <a:rPr lang="fr-FR" sz="1050" b="1" i="0" u="none" strike="noStrike" baseline="0" dirty="0">
                <a:latin typeface="Segoe UI" panose="020B0502040204020203" pitchFamily="34" charset="0"/>
              </a:rPr>
              <a:t>mise en </a:t>
            </a:r>
            <a:r>
              <a:rPr lang="fr-FR" sz="1050" b="1" i="0" u="none" strike="noStrike" baseline="0" dirty="0" err="1">
                <a:latin typeface="Segoe UI" panose="020B0502040204020203" pitchFamily="34" charset="0"/>
              </a:rPr>
              <a:t>oeuvre</a:t>
            </a:r>
            <a:r>
              <a:rPr lang="fr-FR" sz="1050" b="1" i="0" u="none" strike="noStrike" baseline="0" dirty="0">
                <a:latin typeface="Segoe UI" panose="020B0502040204020203" pitchFamily="34" charset="0"/>
              </a:rPr>
              <a:t> adaptées </a:t>
            </a:r>
            <a:endParaRPr lang="fr-FR" sz="1050" b="0" i="0" u="none" strike="noStrike" baseline="0" dirty="0">
              <a:latin typeface="Segoe UI" panose="020B0502040204020203" pitchFamily="34" charset="0"/>
            </a:endParaRPr>
          </a:p>
          <a:p>
            <a:pPr marR="0" algn="l"/>
            <a:r>
              <a:rPr lang="fr-FR" sz="1050" b="1" i="0" u="none" strike="noStrike" baseline="0" dirty="0">
                <a:latin typeface="Segoe UI" panose="020B0502040204020203" pitchFamily="34" charset="0"/>
              </a:rPr>
              <a:t>Variété </a:t>
            </a:r>
            <a:r>
              <a:rPr lang="fr-FR" sz="1050" b="0" i="0" u="none" strike="noStrike" baseline="0" dirty="0">
                <a:latin typeface="Segoe UI" panose="020B0502040204020203" pitchFamily="34" charset="0"/>
              </a:rPr>
              <a:t>de produits, pour animer un menu 7 jours/7 toute l’année</a:t>
            </a:r>
          </a:p>
          <a:p>
            <a:pPr marR="0" algn="l"/>
            <a:r>
              <a:rPr lang="fr-FR" sz="1050" b="1" i="0" u="none" strike="noStrike" baseline="0" dirty="0">
                <a:latin typeface="Segoe UI" panose="020B0502040204020203" pitchFamily="34" charset="0"/>
              </a:rPr>
              <a:t>Budget </a:t>
            </a:r>
            <a:r>
              <a:rPr lang="fr-FR" sz="1050" b="0" i="0" u="none" strike="noStrike" baseline="0" dirty="0">
                <a:latin typeface="Segoe UI" panose="020B0502040204020203" pitchFamily="34" charset="0"/>
              </a:rPr>
              <a:t>contraint ++</a:t>
            </a:r>
          </a:p>
          <a:p>
            <a:pPr marR="113600" algn="l"/>
            <a:r>
              <a:rPr lang="fr-FR" sz="800" dirty="0"/>
              <a:t>Expérience de formations commerciaux SYSCO avec les Insatiables autour d’atelier cuisine –Amélioration des </a:t>
            </a:r>
            <a:r>
              <a:rPr lang="fr-FR" sz="800" dirty="0" err="1"/>
              <a:t>échnges</a:t>
            </a:r>
            <a:r>
              <a:rPr lang="fr-FR" sz="800" dirty="0"/>
              <a:t> entre commerciaux et cuisine // concours quel </a:t>
            </a:r>
            <a:r>
              <a:rPr lang="fr-FR" sz="800" dirty="0" err="1"/>
              <a:t>interet</a:t>
            </a:r>
            <a:r>
              <a:rPr lang="fr-FR" sz="800" dirty="0"/>
              <a:t> pour les entreprises </a:t>
            </a:r>
            <a:r>
              <a:rPr lang="fr-FR" sz="1050" b="0" i="0" u="none" strike="noStrike" baseline="0" dirty="0">
                <a:solidFill>
                  <a:srgbClr val="1B1F2F"/>
                </a:solidFill>
                <a:latin typeface="Work Sans" pitchFamily="2" charset="0"/>
              </a:rPr>
              <a:t>De l’intérêt de soutenir ce concours </a:t>
            </a:r>
          </a:p>
          <a:p>
            <a:pPr marR="0" algn="l"/>
            <a:r>
              <a:rPr lang="fr-FR" sz="1050" b="0" i="0" u="none" strike="noStrike" baseline="0" dirty="0">
                <a:solidFill>
                  <a:srgbClr val="1B1F2F"/>
                </a:solidFill>
                <a:latin typeface="Work Sans" pitchFamily="2" charset="0"/>
              </a:rPr>
              <a:t>Valoriser ses engagements en termes </a:t>
            </a:r>
            <a:r>
              <a:rPr lang="fr-FR" sz="1050" b="1" i="0" u="none" strike="noStrike" baseline="0" dirty="0">
                <a:solidFill>
                  <a:srgbClr val="1B1F2F"/>
                </a:solidFill>
                <a:latin typeface="Work Sans" pitchFamily="2" charset="0"/>
              </a:rPr>
              <a:t>d'alimentation durable </a:t>
            </a:r>
            <a:endParaRPr lang="fr-FR" sz="1050" b="0" i="0" u="none" strike="noStrike" baseline="0" dirty="0">
              <a:solidFill>
                <a:srgbClr val="1B1F2F"/>
              </a:solidFill>
              <a:latin typeface="Work Sans" pitchFamily="2" charset="0"/>
            </a:endParaRPr>
          </a:p>
          <a:p>
            <a:pPr marR="0" algn="l"/>
            <a:r>
              <a:rPr lang="fr-FR" sz="1050" b="0" i="0" u="none" strike="noStrike" baseline="0" dirty="0">
                <a:solidFill>
                  <a:srgbClr val="1B1F2F"/>
                </a:solidFill>
                <a:latin typeface="Work Sans" pitchFamily="2" charset="0"/>
              </a:rPr>
              <a:t>Valoriser la </a:t>
            </a:r>
            <a:r>
              <a:rPr lang="fr-FR" sz="1050" b="1" i="0" u="none" strike="noStrike" baseline="0" dirty="0">
                <a:solidFill>
                  <a:srgbClr val="1B1F2F"/>
                </a:solidFill>
                <a:latin typeface="Work Sans" pitchFamily="2" charset="0"/>
              </a:rPr>
              <a:t>qualité des produits commercialisés </a:t>
            </a:r>
            <a:endParaRPr lang="fr-FR" sz="1050" b="0" i="0" u="none" strike="noStrike" baseline="0" dirty="0">
              <a:solidFill>
                <a:srgbClr val="1B1F2F"/>
              </a:solidFill>
              <a:latin typeface="Work Sans" pitchFamily="2" charset="0"/>
            </a:endParaRPr>
          </a:p>
          <a:p>
            <a:pPr marR="0" algn="l"/>
            <a:r>
              <a:rPr lang="fr-FR" sz="1050" b="1" i="0" u="none" strike="noStrike" baseline="0" dirty="0">
                <a:solidFill>
                  <a:srgbClr val="1B1F2F"/>
                </a:solidFill>
                <a:latin typeface="Work Sans" pitchFamily="2" charset="0"/>
              </a:rPr>
              <a:t>Accompagner les établissements et les </a:t>
            </a:r>
            <a:r>
              <a:rPr lang="fr-FR" sz="1050" b="1" i="0" u="none" strike="noStrike" baseline="0" dirty="0" err="1">
                <a:solidFill>
                  <a:srgbClr val="1B1F2F"/>
                </a:solidFill>
                <a:latin typeface="Work Sans" pitchFamily="2" charset="0"/>
              </a:rPr>
              <a:t>chef.fes</a:t>
            </a:r>
            <a:r>
              <a:rPr lang="fr-FR" sz="1050" b="1" i="0" u="none" strike="noStrike" baseline="0" dirty="0">
                <a:solidFill>
                  <a:srgbClr val="1B1F2F"/>
                </a:solidFill>
                <a:latin typeface="Work Sans" pitchFamily="2" charset="0"/>
              </a:rPr>
              <a:t> </a:t>
            </a:r>
            <a:r>
              <a:rPr lang="fr-FR" sz="1050" b="0" i="0" u="none" strike="noStrike" baseline="0" dirty="0">
                <a:solidFill>
                  <a:srgbClr val="1B1F2F"/>
                </a:solidFill>
                <a:latin typeface="Work Sans" pitchFamily="2" charset="0"/>
              </a:rPr>
              <a:t>partenaires </a:t>
            </a:r>
          </a:p>
          <a:p>
            <a:pPr marR="0" algn="l"/>
            <a:r>
              <a:rPr lang="fr-FR" sz="1050" b="0" i="0" u="none" strike="noStrike" baseline="0" dirty="0">
                <a:solidFill>
                  <a:srgbClr val="1B1F2F"/>
                </a:solidFill>
                <a:latin typeface="Work Sans" pitchFamily="2" charset="0"/>
              </a:rPr>
              <a:t>Soutenir un </a:t>
            </a:r>
            <a:r>
              <a:rPr lang="fr-FR" sz="1050" b="1" i="0" u="none" strike="noStrike" baseline="0" dirty="0">
                <a:solidFill>
                  <a:srgbClr val="1B1F2F"/>
                </a:solidFill>
                <a:latin typeface="Work Sans" pitchFamily="2" charset="0"/>
              </a:rPr>
              <a:t>projet valorisant la restauration collective </a:t>
            </a:r>
            <a:endParaRPr lang="fr-FR" sz="1050" b="0" i="0" u="none" strike="noStrike" baseline="0" dirty="0">
              <a:solidFill>
                <a:srgbClr val="1B1F2F"/>
              </a:solidFill>
              <a:latin typeface="Work Sans" pitchFamily="2" charset="0"/>
            </a:endParaRPr>
          </a:p>
          <a:p>
            <a:pPr marR="0" algn="l"/>
            <a:r>
              <a:rPr lang="fr-FR" sz="1050" b="0" i="0" u="none" strike="noStrike" baseline="0" dirty="0">
                <a:solidFill>
                  <a:srgbClr val="1B1F2F"/>
                </a:solidFill>
                <a:latin typeface="Work Sans" pitchFamily="2" charset="0"/>
              </a:rPr>
              <a:t>Engager ses équipes sur un </a:t>
            </a:r>
            <a:r>
              <a:rPr lang="fr-FR" sz="1050" b="1" i="0" u="none" strike="noStrike" baseline="0" dirty="0">
                <a:solidFill>
                  <a:srgbClr val="1B1F2F"/>
                </a:solidFill>
                <a:latin typeface="Work Sans" pitchFamily="2" charset="0"/>
              </a:rPr>
              <a:t>projet fédérateur </a:t>
            </a:r>
            <a:endParaRPr lang="fr-FR" sz="1050" b="0" i="0" u="none" strike="noStrike" baseline="0" dirty="0">
              <a:solidFill>
                <a:srgbClr val="1B1F2F"/>
              </a:solidFill>
              <a:latin typeface="Work Sans"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8</a:t>
            </a:fld>
            <a:endParaRPr lang="en-GB"/>
          </a:p>
        </p:txBody>
      </p:sp>
    </p:spTree>
    <p:extLst>
      <p:ext uri="{BB962C8B-B14F-4D97-AF65-F5344CB8AC3E}">
        <p14:creationId xmlns:p14="http://schemas.microsoft.com/office/powerpoint/2010/main" val="275541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ptos" panose="020B0004020202020204" pitchFamily="34" charset="0"/>
                <a:ea typeface="Aptos" panose="020B0004020202020204" pitchFamily="34" charset="0"/>
                <a:cs typeface="Times New Roman" panose="02020603050405020304" pitchFamily="18" charset="0"/>
              </a:rPr>
              <a:t>pour </a:t>
            </a:r>
            <a:r>
              <a:rPr lang="fr-FR" sz="1200" dirty="0">
                <a:effectLst/>
                <a:latin typeface="Aptos" panose="020B0004020202020204" pitchFamily="34" charset="0"/>
                <a:ea typeface="Aptos" panose="020B0004020202020204" pitchFamily="34" charset="0"/>
                <a:cs typeface="Times New Roman" panose="02020603050405020304" pitchFamily="18" charset="0"/>
              </a:rPr>
              <a:t>ajuster leurs offres produits pour répondre de manière plus ciblée aux attentes d'un marché en Croissance Les industriels pourront innover et proposer des produits mieux adaptés aux exigences nutritionnelles et gustatives de ce public, tout en renforçant leur positionnement sur le secteur médico-social.</a:t>
            </a:r>
            <a:br>
              <a:rPr lang="fr-FR" sz="1200" dirty="0">
                <a:effectLst/>
                <a:latin typeface="Aptos" panose="020B0004020202020204" pitchFamily="34" charset="0"/>
                <a:ea typeface="Aptos" panose="020B0004020202020204" pitchFamily="34" charset="0"/>
                <a:cs typeface="Times New Roman" panose="02020603050405020304" pitchFamily="18" charset="0"/>
              </a:rPr>
            </a:br>
            <a:endParaRPr lang="en-US" sz="1100" b="0" i="0" dirty="0">
              <a:effectLst/>
              <a:latin typeface="-apple-system"/>
            </a:endParaRPr>
          </a:p>
          <a:p>
            <a:endParaRPr lang="fr-FR" dirty="0"/>
          </a:p>
        </p:txBody>
      </p:sp>
      <p:sp>
        <p:nvSpPr>
          <p:cNvPr id="4" name="Espace réservé du numéro de diapositive 3"/>
          <p:cNvSpPr>
            <a:spLocks noGrp="1"/>
          </p:cNvSpPr>
          <p:nvPr>
            <p:ph type="sldNum" sz="quarter" idx="5"/>
          </p:nvPr>
        </p:nvSpPr>
        <p:spPr/>
        <p:txBody>
          <a:bodyPr/>
          <a:lstStyle/>
          <a:p>
            <a:fld id="{313BCE03-B1A4-4D63-9C7E-0718B2200E09}" type="slidenum">
              <a:rPr lang="en-GB" smtClean="0"/>
              <a:t>9</a:t>
            </a:fld>
            <a:endParaRPr lang="en-GB"/>
          </a:p>
        </p:txBody>
      </p:sp>
    </p:spTree>
    <p:extLst>
      <p:ext uri="{BB962C8B-B14F-4D97-AF65-F5344CB8AC3E}">
        <p14:creationId xmlns:p14="http://schemas.microsoft.com/office/powerpoint/2010/main" val="529868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ABFC2A43-AFA2-1D2B-818C-B293DC0F8140}"/>
              </a:ext>
            </a:extLst>
          </p:cNvPr>
          <p:cNvSpPr>
            <a:spLocks noGrp="1"/>
          </p:cNvSpPr>
          <p:nvPr>
            <p:ph type="pic" sz="quarter" idx="10"/>
          </p:nvPr>
        </p:nvSpPr>
        <p:spPr>
          <a:xfrm>
            <a:off x="4265290" y="0"/>
            <a:ext cx="7926709" cy="6858000"/>
          </a:xfrm>
          <a:prstGeom prst="rect">
            <a:avLst/>
          </a:prstGeom>
          <a:solidFill>
            <a:schemeClr val="bg1">
              <a:lumMod val="85000"/>
            </a:schemeClr>
          </a:solidFill>
        </p:spPr>
        <p:txBody>
          <a:bodyPr/>
          <a:lstStyle>
            <a:lvl1pPr marL="0" indent="0">
              <a:buNone/>
              <a:defRPr sz="1100"/>
            </a:lvl1pPr>
          </a:lstStyle>
          <a:p>
            <a:endParaRPr lang="fr-FR" dirty="0"/>
          </a:p>
        </p:txBody>
      </p:sp>
      <p:pic>
        <p:nvPicPr>
          <p:cNvPr id="10" name="Graphique 9">
            <a:extLst>
              <a:ext uri="{FF2B5EF4-FFF2-40B4-BE49-F238E27FC236}">
                <a16:creationId xmlns:a16="http://schemas.microsoft.com/office/drawing/2014/main" id="{15F5491F-A59A-7D03-5D3E-6D1B2733D3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40934" y="5744011"/>
            <a:ext cx="216304" cy="216304"/>
          </a:xfrm>
          <a:prstGeom prst="rect">
            <a:avLst/>
          </a:prstGeom>
        </p:spPr>
      </p:pic>
      <p:pic>
        <p:nvPicPr>
          <p:cNvPr id="12" name="Graphique 11">
            <a:extLst>
              <a:ext uri="{FF2B5EF4-FFF2-40B4-BE49-F238E27FC236}">
                <a16:creationId xmlns:a16="http://schemas.microsoft.com/office/drawing/2014/main" id="{2560B3D0-A8FD-DCA5-9034-7AD55D56B01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40934" y="5393797"/>
            <a:ext cx="216304" cy="216304"/>
          </a:xfrm>
          <a:prstGeom prst="rect">
            <a:avLst/>
          </a:prstGeom>
        </p:spPr>
      </p:pic>
      <p:pic>
        <p:nvPicPr>
          <p:cNvPr id="19" name="Image 18" descr="Une image contenant logo, Graphique, capture d’écran, conception&#10;&#10;Description générée automatiquement">
            <a:extLst>
              <a:ext uri="{FF2B5EF4-FFF2-40B4-BE49-F238E27FC236}">
                <a16:creationId xmlns:a16="http://schemas.microsoft.com/office/drawing/2014/main" id="{177F3558-52AB-4354-67FE-C5058526131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09203" y="475833"/>
            <a:ext cx="1326369" cy="665915"/>
          </a:xfrm>
          <a:prstGeom prst="rect">
            <a:avLst/>
          </a:prstGeom>
        </p:spPr>
      </p:pic>
      <p:sp>
        <p:nvSpPr>
          <p:cNvPr id="20" name="Espace réservé du texte 14">
            <a:extLst>
              <a:ext uri="{FF2B5EF4-FFF2-40B4-BE49-F238E27FC236}">
                <a16:creationId xmlns:a16="http://schemas.microsoft.com/office/drawing/2014/main" id="{1F49DF46-A071-177D-1B8A-367873DBE3D1}"/>
              </a:ext>
            </a:extLst>
          </p:cNvPr>
          <p:cNvSpPr>
            <a:spLocks noGrp="1"/>
          </p:cNvSpPr>
          <p:nvPr>
            <p:ph type="body" sz="quarter" idx="11" hasCustomPrompt="1"/>
          </p:nvPr>
        </p:nvSpPr>
        <p:spPr>
          <a:xfrm>
            <a:off x="1340934" y="2393195"/>
            <a:ext cx="4155028" cy="817245"/>
          </a:xfrm>
          <a:prstGeom prst="roundRect">
            <a:avLst/>
          </a:prstGeom>
          <a:solidFill>
            <a:schemeClr val="accent1"/>
          </a:solidFill>
        </p:spPr>
        <p:txBody>
          <a:bodyPr wrap="none" tIns="0" bIns="0" rtlCol="0" anchor="ctr">
            <a:spAutoFit/>
          </a:bodyPr>
          <a:lstStyle>
            <a:lvl1pPr marL="0" indent="0">
              <a:lnSpc>
                <a:spcPct val="100000"/>
              </a:lnSpc>
              <a:spcBef>
                <a:spcPts val="0"/>
              </a:spcBef>
              <a:buNone/>
              <a:defRPr lang="fr-FR" sz="48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Titre sur une</a:t>
            </a:r>
            <a:endParaRPr lang="en-GB" dirty="0"/>
          </a:p>
        </p:txBody>
      </p:sp>
      <p:sp>
        <p:nvSpPr>
          <p:cNvPr id="21" name="Espace réservé du texte 14">
            <a:extLst>
              <a:ext uri="{FF2B5EF4-FFF2-40B4-BE49-F238E27FC236}">
                <a16:creationId xmlns:a16="http://schemas.microsoft.com/office/drawing/2014/main" id="{48C36943-7F3A-FCA6-2DB4-7228A84C14EC}"/>
              </a:ext>
            </a:extLst>
          </p:cNvPr>
          <p:cNvSpPr>
            <a:spLocks noGrp="1"/>
          </p:cNvSpPr>
          <p:nvPr>
            <p:ph type="body" sz="quarter" idx="12" hasCustomPrompt="1"/>
          </p:nvPr>
        </p:nvSpPr>
        <p:spPr>
          <a:xfrm>
            <a:off x="1340934" y="3314863"/>
            <a:ext cx="4006917" cy="817245"/>
          </a:xfrm>
          <a:prstGeom prst="roundRect">
            <a:avLst/>
          </a:prstGeom>
          <a:solidFill>
            <a:schemeClr val="bg1"/>
          </a:solidFill>
        </p:spPr>
        <p:txBody>
          <a:bodyPr wrap="none" tIns="0" bIns="0" rtlCol="0" anchor="ctr">
            <a:spAutoFit/>
          </a:bodyPr>
          <a:lstStyle>
            <a:lvl1pPr marL="0" indent="0">
              <a:lnSpc>
                <a:spcPct val="100000"/>
              </a:lnSpc>
              <a:spcBef>
                <a:spcPts val="0"/>
              </a:spcBef>
              <a:buNone/>
              <a:defRPr lang="fr-FR" sz="48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plusieurs</a:t>
            </a:r>
            <a:endParaRPr lang="en-GB" dirty="0"/>
          </a:p>
        </p:txBody>
      </p:sp>
      <p:sp>
        <p:nvSpPr>
          <p:cNvPr id="22" name="Espace réservé du texte 14">
            <a:extLst>
              <a:ext uri="{FF2B5EF4-FFF2-40B4-BE49-F238E27FC236}">
                <a16:creationId xmlns:a16="http://schemas.microsoft.com/office/drawing/2014/main" id="{99382C2A-FA5A-5A7E-05E1-C4C1EB936788}"/>
              </a:ext>
            </a:extLst>
          </p:cNvPr>
          <p:cNvSpPr>
            <a:spLocks noGrp="1"/>
          </p:cNvSpPr>
          <p:nvPr>
            <p:ph type="body" sz="quarter" idx="13" hasCustomPrompt="1"/>
          </p:nvPr>
        </p:nvSpPr>
        <p:spPr>
          <a:xfrm>
            <a:off x="1340934" y="4236532"/>
            <a:ext cx="2088262" cy="817245"/>
          </a:xfrm>
          <a:prstGeom prst="roundRect">
            <a:avLst/>
          </a:prstGeom>
          <a:solidFill>
            <a:schemeClr val="bg1"/>
          </a:solidFill>
        </p:spPr>
        <p:txBody>
          <a:bodyPr wrap="none" tIns="0" bIns="0" rtlCol="0" anchor="ctr">
            <a:spAutoFit/>
          </a:bodyPr>
          <a:lstStyle>
            <a:lvl1pPr marL="0" indent="0">
              <a:lnSpc>
                <a:spcPct val="100000"/>
              </a:lnSpc>
              <a:spcBef>
                <a:spcPts val="0"/>
              </a:spcBef>
              <a:buNone/>
              <a:defRPr lang="fr-FR" sz="48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lignes</a:t>
            </a:r>
            <a:endParaRPr lang="en-GB" dirty="0"/>
          </a:p>
        </p:txBody>
      </p:sp>
      <p:sp>
        <p:nvSpPr>
          <p:cNvPr id="28" name="Espace réservé du texte 25">
            <a:extLst>
              <a:ext uri="{FF2B5EF4-FFF2-40B4-BE49-F238E27FC236}">
                <a16:creationId xmlns:a16="http://schemas.microsoft.com/office/drawing/2014/main" id="{0FAEFF24-59CF-44B2-8836-1DEE55138FBB}"/>
              </a:ext>
            </a:extLst>
          </p:cNvPr>
          <p:cNvSpPr>
            <a:spLocks noGrp="1"/>
          </p:cNvSpPr>
          <p:nvPr>
            <p:ph type="body" sz="quarter" idx="15" hasCustomPrompt="1"/>
          </p:nvPr>
        </p:nvSpPr>
        <p:spPr>
          <a:xfrm>
            <a:off x="1645402" y="5693412"/>
            <a:ext cx="1260281" cy="307777"/>
          </a:xfrm>
          <a:prstGeom prst="rect">
            <a:avLst/>
          </a:prstGeom>
          <a:noFill/>
        </p:spPr>
        <p:txBody>
          <a:bodyPr vert="horz" wrap="none" lIns="91440" tIns="45720" rIns="91440" bIns="45720" rtlCol="0" anchor="ctr">
            <a:spAutoFit/>
          </a:bodyPr>
          <a:lstStyle>
            <a:lvl1pPr marL="0" indent="0">
              <a:lnSpc>
                <a:spcPct val="100000"/>
              </a:lnSpc>
              <a:spcBef>
                <a:spcPts val="0"/>
              </a:spcBef>
              <a:buNone/>
              <a:defRPr lang="fr-FR" sz="1400" cap="none" baseline="0" smtClean="0">
                <a:latin typeface="Aptos" panose="020B0004020202020204" pitchFamily="34" charset="0"/>
              </a:defRPr>
            </a:lvl1pPr>
            <a:lvl2pPr marL="228600" indent="0">
              <a:lnSpc>
                <a:spcPct val="100000"/>
              </a:lnSpc>
              <a:spcBef>
                <a:spcPts val="0"/>
              </a:spcBef>
              <a:buNone/>
              <a:defRPr lang="fr-FR" sz="1800" smtClean="0"/>
            </a:lvl2pPr>
            <a:lvl3pPr marL="685800" indent="0">
              <a:lnSpc>
                <a:spcPct val="100000"/>
              </a:lnSpc>
              <a:spcBef>
                <a:spcPts val="0"/>
              </a:spcBef>
              <a:buNone/>
              <a:defRPr lang="fr-FR" sz="1800" smtClean="0"/>
            </a:lvl3pPr>
            <a:lvl4pPr marL="1143000" indent="0">
              <a:lnSpc>
                <a:spcPct val="100000"/>
              </a:lnSpc>
              <a:spcBef>
                <a:spcPts val="0"/>
              </a:spcBef>
              <a:buNone/>
              <a:defRPr lang="fr-FR" smtClean="0"/>
            </a:lvl4pPr>
            <a:lvl5pPr marL="1600200" indent="0">
              <a:lnSpc>
                <a:spcPct val="100000"/>
              </a:lnSpc>
              <a:spcBef>
                <a:spcPts val="0"/>
              </a:spcBef>
              <a:buNone/>
              <a:defRPr lang="en-GB"/>
            </a:lvl5pPr>
          </a:lstStyle>
          <a:p>
            <a:pPr marL="0" lvl="0"/>
            <a:r>
              <a:rPr lang="fr-FR" dirty="0"/>
              <a:t>NOM DU LIEU</a:t>
            </a:r>
            <a:endParaRPr lang="en-GB" dirty="0"/>
          </a:p>
        </p:txBody>
      </p:sp>
      <p:sp>
        <p:nvSpPr>
          <p:cNvPr id="2" name="Espace réservé de la date 3">
            <a:extLst>
              <a:ext uri="{FF2B5EF4-FFF2-40B4-BE49-F238E27FC236}">
                <a16:creationId xmlns:a16="http://schemas.microsoft.com/office/drawing/2014/main" id="{E3B49D4B-652D-01F1-D3AA-D2284FFD4673}"/>
              </a:ext>
            </a:extLst>
          </p:cNvPr>
          <p:cNvSpPr>
            <a:spLocks noGrp="1"/>
          </p:cNvSpPr>
          <p:nvPr>
            <p:ph type="dt" sz="half" idx="2"/>
          </p:nvPr>
        </p:nvSpPr>
        <p:spPr>
          <a:xfrm>
            <a:off x="1645402" y="5348060"/>
            <a:ext cx="1189749" cy="307777"/>
          </a:xfrm>
          <a:prstGeom prst="rect">
            <a:avLst/>
          </a:prstGeom>
          <a:noFill/>
        </p:spPr>
        <p:txBody>
          <a:bodyPr vert="horz" wrap="none" lIns="91440" tIns="45720" rIns="91440" bIns="45720" rtlCol="0" anchor="ctr">
            <a:spAutoFit/>
          </a:bodyPr>
          <a:lstStyle>
            <a:lvl1pPr>
              <a:defRPr lang="fr-FR" sz="1400" cap="none" baseline="0" smtClean="0">
                <a:solidFill>
                  <a:schemeClr val="tx1"/>
                </a:solidFill>
                <a:latin typeface="Aptos" panose="020B0004020202020204" pitchFamily="34" charset="0"/>
              </a:defRPr>
            </a:lvl1pPr>
          </a:lstStyle>
          <a:p>
            <a:pPr>
              <a:buFont typeface="Arial" panose="020B0604020202020204" pitchFamily="34" charset="0"/>
              <a:buNone/>
            </a:pPr>
            <a:endParaRPr lang="fr-FR" dirty="0"/>
          </a:p>
        </p:txBody>
      </p:sp>
    </p:spTree>
    <p:extLst>
      <p:ext uri="{BB962C8B-B14F-4D97-AF65-F5344CB8AC3E}">
        <p14:creationId xmlns:p14="http://schemas.microsoft.com/office/powerpoint/2010/main" val="16996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AUNE_CONTENU 1">
    <p:spTree>
      <p:nvGrpSpPr>
        <p:cNvPr id="1" name=""/>
        <p:cNvGrpSpPr/>
        <p:nvPr/>
      </p:nvGrpSpPr>
      <p:grpSpPr>
        <a:xfrm>
          <a:off x="0" y="0"/>
          <a:ext cx="0" cy="0"/>
          <a:chOff x="0" y="0"/>
          <a:chExt cx="0" cy="0"/>
        </a:xfrm>
      </p:grpSpPr>
      <p:sp>
        <p:nvSpPr>
          <p:cNvPr id="7" name="Espace réservé pour une image  3">
            <a:extLst>
              <a:ext uri="{FF2B5EF4-FFF2-40B4-BE49-F238E27FC236}">
                <a16:creationId xmlns:a16="http://schemas.microsoft.com/office/drawing/2014/main" id="{9D0C42DD-E25A-C277-6774-2F39FF2DCA84}"/>
              </a:ext>
            </a:extLst>
          </p:cNvPr>
          <p:cNvSpPr>
            <a:spLocks noGrp="1"/>
          </p:cNvSpPr>
          <p:nvPr>
            <p:ph type="pic" sz="quarter" idx="24"/>
          </p:nvPr>
        </p:nvSpPr>
        <p:spPr>
          <a:xfrm>
            <a:off x="947928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3"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509079" y="1529312"/>
            <a:ext cx="8474901"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lumMod val="90000"/>
                </a:schemeClr>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A8C5E024-1A32-317D-A2C8-4C56266FBD59}"/>
              </a:ext>
            </a:extLst>
          </p:cNvPr>
          <p:cNvSpPr>
            <a:spLocks noGrp="1"/>
          </p:cNvSpPr>
          <p:nvPr>
            <p:ph type="title"/>
          </p:nvPr>
        </p:nvSpPr>
        <p:spPr>
          <a:xfrm>
            <a:off x="509078" y="243694"/>
            <a:ext cx="8474902"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6163049" y="5750700"/>
            <a:ext cx="4210127" cy="399238"/>
          </a:xfrm>
          <a:prstGeom prst="roundRect">
            <a:avLst>
              <a:gd name="adj" fmla="val 14758"/>
            </a:avLst>
          </a:prstGeom>
          <a:solidFill>
            <a:schemeClr val="accent2"/>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3" name="Espace réservé du numéro de diapositive 5">
            <a:extLst>
              <a:ext uri="{FF2B5EF4-FFF2-40B4-BE49-F238E27FC236}">
                <a16:creationId xmlns:a16="http://schemas.microsoft.com/office/drawing/2014/main" id="{428F0A59-D236-F37E-FAE0-BF861DCA764F}"/>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449529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AUNE_CONTENU 1 bis">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00B9B12-E5EC-76D1-E4E6-FA262F60245D}"/>
              </a:ext>
            </a:extLst>
          </p:cNvPr>
          <p:cNvSpPr>
            <a:spLocks noGrp="1"/>
          </p:cNvSpPr>
          <p:nvPr>
            <p:ph type="pic" sz="quarter" idx="10"/>
          </p:nvPr>
        </p:nvSpPr>
        <p:spPr>
          <a:xfrm>
            <a:off x="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1885873" y="5750700"/>
            <a:ext cx="4210127" cy="399238"/>
          </a:xfrm>
          <a:prstGeom prst="roundRect">
            <a:avLst>
              <a:gd name="adj" fmla="val 14758"/>
            </a:avLst>
          </a:prstGeom>
          <a:solidFill>
            <a:schemeClr val="accent2"/>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7"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3246299" y="1529312"/>
            <a:ext cx="8446500"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lumMod val="90000"/>
                </a:schemeClr>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F6516E02-B516-874C-7D6C-CF85724AE5BD}"/>
              </a:ext>
            </a:extLst>
          </p:cNvPr>
          <p:cNvSpPr>
            <a:spLocks noGrp="1"/>
          </p:cNvSpPr>
          <p:nvPr>
            <p:ph type="title"/>
          </p:nvPr>
        </p:nvSpPr>
        <p:spPr>
          <a:xfrm>
            <a:off x="3230880" y="243694"/>
            <a:ext cx="8461919"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3" name="Espace réservé du numéro de diapositive 5">
            <a:extLst>
              <a:ext uri="{FF2B5EF4-FFF2-40B4-BE49-F238E27FC236}">
                <a16:creationId xmlns:a16="http://schemas.microsoft.com/office/drawing/2014/main" id="{9E239B24-2663-2173-C021-58167D3CA8C9}"/>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0493760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AUNE_CONTENU 2">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1" y="1699424"/>
            <a:ext cx="6892550"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lumMod val="90000"/>
                </a:schemeClr>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BFBFF437-320F-1373-7D8F-FEBCB47927F8}"/>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BE4EF413-80B3-1B1F-71AF-1ACEBEBFF0F2}"/>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181266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AUNE_CONTENU 2 bi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2"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lumMod val="90000"/>
                </a:schemeClr>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3" name="Groupe 42">
            <a:extLst>
              <a:ext uri="{FF2B5EF4-FFF2-40B4-BE49-F238E27FC236}">
                <a16:creationId xmlns:a16="http://schemas.microsoft.com/office/drawing/2014/main" id="{DAF53340-F79E-0CB7-D8DB-3C5CDF7464FF}"/>
              </a:ext>
            </a:extLst>
          </p:cNvPr>
          <p:cNvGrpSpPr/>
          <p:nvPr userDrawn="1"/>
        </p:nvGrpSpPr>
        <p:grpSpPr>
          <a:xfrm>
            <a:off x="6873864" y="1760278"/>
            <a:ext cx="237173" cy="237173"/>
            <a:chOff x="3119998" y="3845719"/>
            <a:chExt cx="403692" cy="403692"/>
          </a:xfrm>
        </p:grpSpPr>
        <p:sp>
          <p:nvSpPr>
            <p:cNvPr id="44" name="Ellipse 43">
              <a:extLst>
                <a:ext uri="{FF2B5EF4-FFF2-40B4-BE49-F238E27FC236}">
                  <a16:creationId xmlns:a16="http://schemas.microsoft.com/office/drawing/2014/main" id="{5BF7D678-8CD7-37FB-561E-6E952EA6E42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5" name="Groupe 44">
              <a:extLst>
                <a:ext uri="{FF2B5EF4-FFF2-40B4-BE49-F238E27FC236}">
                  <a16:creationId xmlns:a16="http://schemas.microsoft.com/office/drawing/2014/main" id="{033AEFE0-8D3E-5A61-0E42-7C25AE44E5CF}"/>
                </a:ext>
              </a:extLst>
            </p:cNvPr>
            <p:cNvGrpSpPr/>
            <p:nvPr/>
          </p:nvGrpSpPr>
          <p:grpSpPr>
            <a:xfrm>
              <a:off x="3282343" y="3941388"/>
              <a:ext cx="106178" cy="212354"/>
              <a:chOff x="3281082" y="3919818"/>
              <a:chExt cx="127747" cy="255494"/>
            </a:xfrm>
          </p:grpSpPr>
          <p:cxnSp>
            <p:nvCxnSpPr>
              <p:cNvPr id="46" name="Connecteur droit 45">
                <a:extLst>
                  <a:ext uri="{FF2B5EF4-FFF2-40B4-BE49-F238E27FC236}">
                    <a16:creationId xmlns:a16="http://schemas.microsoft.com/office/drawing/2014/main" id="{2208A57C-5B78-1CCE-7F29-38C94369DECD}"/>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B37ED42-8A73-7CA2-8C91-51A2971969B6}"/>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48" name="Espace réservé du texte 9">
            <a:extLst>
              <a:ext uri="{FF2B5EF4-FFF2-40B4-BE49-F238E27FC236}">
                <a16:creationId xmlns:a16="http://schemas.microsoft.com/office/drawing/2014/main" id="{86B7BA25-D2F6-A4AB-B922-D3153531C172}"/>
              </a:ext>
            </a:extLst>
          </p:cNvPr>
          <p:cNvSpPr>
            <a:spLocks noGrp="1"/>
          </p:cNvSpPr>
          <p:nvPr>
            <p:ph type="body" sz="quarter" idx="24" hasCustomPrompt="1"/>
          </p:nvPr>
        </p:nvSpPr>
        <p:spPr>
          <a:xfrm>
            <a:off x="7247673"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lumMod val="90000"/>
                </a:schemeClr>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9" name="Groupe 48">
            <a:extLst>
              <a:ext uri="{FF2B5EF4-FFF2-40B4-BE49-F238E27FC236}">
                <a16:creationId xmlns:a16="http://schemas.microsoft.com/office/drawing/2014/main" id="{EFBBB073-2B79-6458-48A4-27158F22B143}"/>
              </a:ext>
            </a:extLst>
          </p:cNvPr>
          <p:cNvGrpSpPr/>
          <p:nvPr userDrawn="1"/>
        </p:nvGrpSpPr>
        <p:grpSpPr>
          <a:xfrm>
            <a:off x="9422955" y="1760278"/>
            <a:ext cx="237173" cy="237173"/>
            <a:chOff x="3119998" y="3845719"/>
            <a:chExt cx="403692" cy="403692"/>
          </a:xfrm>
        </p:grpSpPr>
        <p:sp>
          <p:nvSpPr>
            <p:cNvPr id="50" name="Ellipse 49">
              <a:extLst>
                <a:ext uri="{FF2B5EF4-FFF2-40B4-BE49-F238E27FC236}">
                  <a16:creationId xmlns:a16="http://schemas.microsoft.com/office/drawing/2014/main" id="{E21E2705-7970-194E-D785-B89E8BB7452C}"/>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51" name="Groupe 50">
              <a:extLst>
                <a:ext uri="{FF2B5EF4-FFF2-40B4-BE49-F238E27FC236}">
                  <a16:creationId xmlns:a16="http://schemas.microsoft.com/office/drawing/2014/main" id="{83669E71-3917-3BA7-2E84-DC90C61B95EE}"/>
                </a:ext>
              </a:extLst>
            </p:cNvPr>
            <p:cNvGrpSpPr/>
            <p:nvPr/>
          </p:nvGrpSpPr>
          <p:grpSpPr>
            <a:xfrm>
              <a:off x="3282343" y="3941388"/>
              <a:ext cx="106178" cy="212354"/>
              <a:chOff x="3281082" y="3919818"/>
              <a:chExt cx="127747" cy="255494"/>
            </a:xfrm>
          </p:grpSpPr>
          <p:cxnSp>
            <p:nvCxnSpPr>
              <p:cNvPr id="52" name="Connecteur droit 51">
                <a:extLst>
                  <a:ext uri="{FF2B5EF4-FFF2-40B4-BE49-F238E27FC236}">
                    <a16:creationId xmlns:a16="http://schemas.microsoft.com/office/drawing/2014/main" id="{1F1A96B0-958F-70E0-B1C1-7F867757EA13}"/>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B607EB6-3824-ABF0-0203-C2C70565B94D}"/>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4" name="Espace réservé du texte 9">
            <a:extLst>
              <a:ext uri="{FF2B5EF4-FFF2-40B4-BE49-F238E27FC236}">
                <a16:creationId xmlns:a16="http://schemas.microsoft.com/office/drawing/2014/main" id="{795F1E94-8BD0-8D46-6A8D-A89A6A69DEF3}"/>
              </a:ext>
            </a:extLst>
          </p:cNvPr>
          <p:cNvSpPr>
            <a:spLocks noGrp="1"/>
          </p:cNvSpPr>
          <p:nvPr>
            <p:ph type="body" sz="quarter" idx="25" hasCustomPrompt="1"/>
          </p:nvPr>
        </p:nvSpPr>
        <p:spPr>
          <a:xfrm>
            <a:off x="9796764"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lumMod val="90000"/>
                </a:schemeClr>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7D4F4437-87EB-9509-9B00-1B76A0E736FC}"/>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A9B18DCF-1B42-95CE-0889-32A140D200DC}"/>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4233676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AUNE_CONTENU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grpSp>
        <p:nvGrpSpPr>
          <p:cNvPr id="38" name="Groupe 37">
            <a:extLst>
              <a:ext uri="{FF2B5EF4-FFF2-40B4-BE49-F238E27FC236}">
                <a16:creationId xmlns:a16="http://schemas.microsoft.com/office/drawing/2014/main" id="{9DF5F6B3-FFC4-3861-47AF-294E588DA30C}"/>
              </a:ext>
            </a:extLst>
          </p:cNvPr>
          <p:cNvGrpSpPr/>
          <p:nvPr userDrawn="1"/>
        </p:nvGrpSpPr>
        <p:grpSpPr>
          <a:xfrm>
            <a:off x="586628" y="4033365"/>
            <a:ext cx="237173" cy="237173"/>
            <a:chOff x="3119998" y="3845719"/>
            <a:chExt cx="403692" cy="403692"/>
          </a:xfrm>
        </p:grpSpPr>
        <p:sp>
          <p:nvSpPr>
            <p:cNvPr id="39" name="Ellipse 38">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0" name="Groupe 39">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41" name="Connecteur droit 40">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5"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96043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57" name="Espace réservé pour une image  3">
            <a:extLst>
              <a:ext uri="{FF2B5EF4-FFF2-40B4-BE49-F238E27FC236}">
                <a16:creationId xmlns:a16="http://schemas.microsoft.com/office/drawing/2014/main" id="{735A507E-6393-2509-7812-72174A04D03F}"/>
              </a:ext>
            </a:extLst>
          </p:cNvPr>
          <p:cNvSpPr>
            <a:spLocks noGrp="1"/>
          </p:cNvSpPr>
          <p:nvPr>
            <p:ph type="pic" sz="quarter" idx="10"/>
          </p:nvPr>
        </p:nvSpPr>
        <p:spPr>
          <a:xfrm>
            <a:off x="58662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65" name="Groupe 64">
            <a:extLst>
              <a:ext uri="{FF2B5EF4-FFF2-40B4-BE49-F238E27FC236}">
                <a16:creationId xmlns:a16="http://schemas.microsoft.com/office/drawing/2014/main" id="{414ACB50-4CCF-C92B-6F28-155EBE4BD266}"/>
              </a:ext>
            </a:extLst>
          </p:cNvPr>
          <p:cNvGrpSpPr/>
          <p:nvPr userDrawn="1"/>
        </p:nvGrpSpPr>
        <p:grpSpPr>
          <a:xfrm>
            <a:off x="4553758" y="4033365"/>
            <a:ext cx="237173" cy="237173"/>
            <a:chOff x="3119998" y="3845719"/>
            <a:chExt cx="403692" cy="403692"/>
          </a:xfrm>
        </p:grpSpPr>
        <p:sp>
          <p:nvSpPr>
            <p:cNvPr id="66" name="Ellipse 65">
              <a:extLst>
                <a:ext uri="{FF2B5EF4-FFF2-40B4-BE49-F238E27FC236}">
                  <a16:creationId xmlns:a16="http://schemas.microsoft.com/office/drawing/2014/main" id="{98537AF6-914B-C64D-B261-A976678E29F3}"/>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67" name="Groupe 66">
              <a:extLst>
                <a:ext uri="{FF2B5EF4-FFF2-40B4-BE49-F238E27FC236}">
                  <a16:creationId xmlns:a16="http://schemas.microsoft.com/office/drawing/2014/main" id="{B4D334C2-5CD0-FE74-FB9F-F4E46C6E6FDA}"/>
                </a:ext>
              </a:extLst>
            </p:cNvPr>
            <p:cNvGrpSpPr/>
            <p:nvPr/>
          </p:nvGrpSpPr>
          <p:grpSpPr>
            <a:xfrm>
              <a:off x="3282343" y="3941388"/>
              <a:ext cx="106178" cy="212354"/>
              <a:chOff x="3281082" y="3919818"/>
              <a:chExt cx="127747" cy="255494"/>
            </a:xfrm>
          </p:grpSpPr>
          <p:cxnSp>
            <p:nvCxnSpPr>
              <p:cNvPr id="68" name="Connecteur droit 67">
                <a:extLst>
                  <a:ext uri="{FF2B5EF4-FFF2-40B4-BE49-F238E27FC236}">
                    <a16:creationId xmlns:a16="http://schemas.microsoft.com/office/drawing/2014/main" id="{3E5E78F4-A141-447A-943B-FC23D644710C}"/>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922DE91-ED3D-09A6-9994-ECBAFCB2A588}"/>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70" name="Espace réservé du texte 9">
            <a:extLst>
              <a:ext uri="{FF2B5EF4-FFF2-40B4-BE49-F238E27FC236}">
                <a16:creationId xmlns:a16="http://schemas.microsoft.com/office/drawing/2014/main" id="{9E59B667-3E5B-A330-7E40-663A91610C6A}"/>
              </a:ext>
            </a:extLst>
          </p:cNvPr>
          <p:cNvSpPr>
            <a:spLocks noGrp="1"/>
          </p:cNvSpPr>
          <p:nvPr>
            <p:ph type="body" sz="quarter" idx="24" hasCustomPrompt="1"/>
          </p:nvPr>
        </p:nvSpPr>
        <p:spPr>
          <a:xfrm>
            <a:off x="492756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71" name="Espace réservé pour une image  3">
            <a:extLst>
              <a:ext uri="{FF2B5EF4-FFF2-40B4-BE49-F238E27FC236}">
                <a16:creationId xmlns:a16="http://schemas.microsoft.com/office/drawing/2014/main" id="{17BE22A4-1CFA-0C4F-890A-54E5C1BB559F}"/>
              </a:ext>
            </a:extLst>
          </p:cNvPr>
          <p:cNvSpPr>
            <a:spLocks noGrp="1"/>
          </p:cNvSpPr>
          <p:nvPr>
            <p:ph type="pic" sz="quarter" idx="25"/>
          </p:nvPr>
        </p:nvSpPr>
        <p:spPr>
          <a:xfrm>
            <a:off x="455375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79" name="Groupe 78">
            <a:extLst>
              <a:ext uri="{FF2B5EF4-FFF2-40B4-BE49-F238E27FC236}">
                <a16:creationId xmlns:a16="http://schemas.microsoft.com/office/drawing/2014/main" id="{092755B7-B9F5-9134-DFDB-00CEB2A18FAD}"/>
              </a:ext>
            </a:extLst>
          </p:cNvPr>
          <p:cNvGrpSpPr/>
          <p:nvPr userDrawn="1"/>
        </p:nvGrpSpPr>
        <p:grpSpPr>
          <a:xfrm>
            <a:off x="8516900" y="4033365"/>
            <a:ext cx="237173" cy="237173"/>
            <a:chOff x="3119998" y="3845719"/>
            <a:chExt cx="403692" cy="403692"/>
          </a:xfrm>
        </p:grpSpPr>
        <p:sp>
          <p:nvSpPr>
            <p:cNvPr id="80" name="Ellipse 79">
              <a:extLst>
                <a:ext uri="{FF2B5EF4-FFF2-40B4-BE49-F238E27FC236}">
                  <a16:creationId xmlns:a16="http://schemas.microsoft.com/office/drawing/2014/main" id="{B635D4C5-769C-9B47-2E0B-3DCF0DE2250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81" name="Groupe 80">
              <a:extLst>
                <a:ext uri="{FF2B5EF4-FFF2-40B4-BE49-F238E27FC236}">
                  <a16:creationId xmlns:a16="http://schemas.microsoft.com/office/drawing/2014/main" id="{F81CE89B-2695-EC89-553B-622A1C015BBF}"/>
                </a:ext>
              </a:extLst>
            </p:cNvPr>
            <p:cNvGrpSpPr/>
            <p:nvPr/>
          </p:nvGrpSpPr>
          <p:grpSpPr>
            <a:xfrm>
              <a:off x="3282343" y="3941388"/>
              <a:ext cx="106178" cy="212354"/>
              <a:chOff x="3281082" y="3919818"/>
              <a:chExt cx="127747" cy="255494"/>
            </a:xfrm>
          </p:grpSpPr>
          <p:cxnSp>
            <p:nvCxnSpPr>
              <p:cNvPr id="82" name="Connecteur droit 81">
                <a:extLst>
                  <a:ext uri="{FF2B5EF4-FFF2-40B4-BE49-F238E27FC236}">
                    <a16:creationId xmlns:a16="http://schemas.microsoft.com/office/drawing/2014/main" id="{F5A9C303-9352-0641-3372-80AF9D230C29}"/>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E3244EF7-805A-487A-3BB6-CF7B69957BEB}"/>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84" name="Espace réservé du texte 9">
            <a:extLst>
              <a:ext uri="{FF2B5EF4-FFF2-40B4-BE49-F238E27FC236}">
                <a16:creationId xmlns:a16="http://schemas.microsoft.com/office/drawing/2014/main" id="{C59251E0-2BFE-B1F8-A781-20B4D7F50CF5}"/>
              </a:ext>
            </a:extLst>
          </p:cNvPr>
          <p:cNvSpPr>
            <a:spLocks noGrp="1"/>
          </p:cNvSpPr>
          <p:nvPr>
            <p:ph type="body" sz="quarter" idx="26" hasCustomPrompt="1"/>
          </p:nvPr>
        </p:nvSpPr>
        <p:spPr>
          <a:xfrm>
            <a:off x="8890709"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85" name="Espace réservé pour une image  3">
            <a:extLst>
              <a:ext uri="{FF2B5EF4-FFF2-40B4-BE49-F238E27FC236}">
                <a16:creationId xmlns:a16="http://schemas.microsoft.com/office/drawing/2014/main" id="{54709EAC-8014-D17C-45C7-D31D7A99B7CA}"/>
              </a:ext>
            </a:extLst>
          </p:cNvPr>
          <p:cNvSpPr>
            <a:spLocks noGrp="1"/>
          </p:cNvSpPr>
          <p:nvPr>
            <p:ph type="pic" sz="quarter" idx="27"/>
          </p:nvPr>
        </p:nvSpPr>
        <p:spPr>
          <a:xfrm>
            <a:off x="8516900"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sp>
        <p:nvSpPr>
          <p:cNvPr id="87" name="Espace réservé du texte 14">
            <a:extLst>
              <a:ext uri="{FF2B5EF4-FFF2-40B4-BE49-F238E27FC236}">
                <a16:creationId xmlns:a16="http://schemas.microsoft.com/office/drawing/2014/main" id="{9BA7B4DC-C23A-CA98-DCEA-065DC3874A8C}"/>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accent4"/>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5" name="Titre 4">
            <a:extLst>
              <a:ext uri="{FF2B5EF4-FFF2-40B4-BE49-F238E27FC236}">
                <a16:creationId xmlns:a16="http://schemas.microsoft.com/office/drawing/2014/main" id="{83E4BE81-DA44-E76A-CF15-348F796BF270}"/>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36F128B9-527B-E69A-8377-366AB70E14BE}"/>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8845920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AUNE_FO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Titre 4">
            <a:extLst>
              <a:ext uri="{FF2B5EF4-FFF2-40B4-BE49-F238E27FC236}">
                <a16:creationId xmlns:a16="http://schemas.microsoft.com/office/drawing/2014/main" id="{E5AE28D7-BA05-AB6F-B3D8-B8FB9424BD72}"/>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663AAB07-6E58-1729-BDC8-6B52951B290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84650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AUNE_FOND + TEX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Espace réservé du texte 9">
            <a:extLst>
              <a:ext uri="{FF2B5EF4-FFF2-40B4-BE49-F238E27FC236}">
                <a16:creationId xmlns:a16="http://schemas.microsoft.com/office/drawing/2014/main" id="{20F8E529-94D7-3C50-B0F7-7DE0C2E95AE1}"/>
              </a:ext>
            </a:extLst>
          </p:cNvPr>
          <p:cNvSpPr>
            <a:spLocks noGrp="1"/>
          </p:cNvSpPr>
          <p:nvPr>
            <p:ph type="body" sz="quarter" idx="23" hasCustomPrompt="1"/>
          </p:nvPr>
        </p:nvSpPr>
        <p:spPr>
          <a:xfrm>
            <a:off x="509078" y="2000554"/>
            <a:ext cx="1067282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D9BDA88E-3BC6-1005-B7F6-935D55F7033B}"/>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39A1A457-7CDA-1E78-C193-25AAD516126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661687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_OUVERTURE 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100"/>
            </a:lvl1pPr>
          </a:lstStyle>
          <a:p>
            <a:endParaRPr lang="fr-FR"/>
          </a:p>
        </p:txBody>
      </p:sp>
      <p:sp>
        <p:nvSpPr>
          <p:cNvPr id="18"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644255" y="1111857"/>
            <a:ext cx="4685898" cy="919401"/>
          </a:xfrm>
          <a:prstGeom prst="roundRect">
            <a:avLst/>
          </a:prstGeom>
          <a:solidFill>
            <a:schemeClr val="accent3"/>
          </a:solidFill>
        </p:spPr>
        <p:txBody>
          <a:bodyPr wrap="none" tIns="0" bIns="0" rtlCol="0" anchor="ctr">
            <a:spAutoFit/>
          </a:bodyPr>
          <a:lstStyle>
            <a:lvl1pPr marL="0" indent="0">
              <a:lnSpc>
                <a:spcPct val="100000"/>
              </a:lnSpc>
              <a:spcBef>
                <a:spcPts val="0"/>
              </a:spcBef>
              <a:buNone/>
              <a:defRPr lang="fr-FR" sz="5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Lorem ipsum</a:t>
            </a:r>
            <a:endParaRPr lang="en-GB" dirty="0"/>
          </a:p>
        </p:txBody>
      </p:sp>
      <p:sp>
        <p:nvSpPr>
          <p:cNvPr id="22" name="Espace réservé du texte 14">
            <a:extLst>
              <a:ext uri="{FF2B5EF4-FFF2-40B4-BE49-F238E27FC236}">
                <a16:creationId xmlns:a16="http://schemas.microsoft.com/office/drawing/2014/main" id="{1A76CFD4-911B-5953-C559-4ABA69C37EAA}"/>
              </a:ext>
            </a:extLst>
          </p:cNvPr>
          <p:cNvSpPr>
            <a:spLocks noGrp="1"/>
          </p:cNvSpPr>
          <p:nvPr>
            <p:ph type="body" sz="quarter" idx="12" hasCustomPrompt="1"/>
          </p:nvPr>
        </p:nvSpPr>
        <p:spPr>
          <a:xfrm>
            <a:off x="2026296" y="2730276"/>
            <a:ext cx="1840568"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a:t>Lorem ipsum</a:t>
            </a:r>
            <a:endParaRPr lang="en-GB" dirty="0"/>
          </a:p>
        </p:txBody>
      </p:sp>
      <p:sp>
        <p:nvSpPr>
          <p:cNvPr id="23" name="Espace réservé du texte 14">
            <a:extLst>
              <a:ext uri="{FF2B5EF4-FFF2-40B4-BE49-F238E27FC236}">
                <a16:creationId xmlns:a16="http://schemas.microsoft.com/office/drawing/2014/main" id="{6C0ADFA0-C29F-0C42-46E9-DFC36BD56CCA}"/>
              </a:ext>
            </a:extLst>
          </p:cNvPr>
          <p:cNvSpPr>
            <a:spLocks noGrp="1"/>
          </p:cNvSpPr>
          <p:nvPr>
            <p:ph type="body" sz="quarter" idx="13" hasCustomPrompt="1"/>
          </p:nvPr>
        </p:nvSpPr>
        <p:spPr>
          <a:xfrm>
            <a:off x="2026296" y="3250745"/>
            <a:ext cx="1994457"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err="1"/>
              <a:t>Dolor</a:t>
            </a:r>
            <a:r>
              <a:rPr lang="fr-FR" dirty="0"/>
              <a:t> sit </a:t>
            </a:r>
            <a:r>
              <a:rPr lang="fr-FR" dirty="0" err="1"/>
              <a:t>amet</a:t>
            </a:r>
            <a:endParaRPr lang="en-GB" dirty="0"/>
          </a:p>
        </p:txBody>
      </p:sp>
      <p:sp>
        <p:nvSpPr>
          <p:cNvPr id="25"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2" name="Espace réservé du numéro de diapositive 5">
            <a:extLst>
              <a:ext uri="{FF2B5EF4-FFF2-40B4-BE49-F238E27FC236}">
                <a16:creationId xmlns:a16="http://schemas.microsoft.com/office/drawing/2014/main" id="{64CC50E9-D045-6299-3645-128E4607EF97}"/>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419210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_OUVERTURE 2">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7C2B151-D540-1A0D-54B7-55351E1E8532}"/>
              </a:ext>
            </a:extLst>
          </p:cNvPr>
          <p:cNvCxnSpPr>
            <a:cxnSpLocks/>
          </p:cNvCxnSpPr>
          <p:nvPr userDrawn="1"/>
        </p:nvCxnSpPr>
        <p:spPr>
          <a:xfrm flipH="1">
            <a:off x="0" y="1654306"/>
            <a:ext cx="1475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6096000" y="0"/>
            <a:ext cx="609600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6"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722777" y="1022639"/>
            <a:ext cx="6545562" cy="681038"/>
          </a:xfrm>
          <a:prstGeom prst="roundRect">
            <a:avLst/>
          </a:prstGeom>
          <a:solidFill>
            <a:schemeClr val="accent3"/>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Titre de la partie sur une</a:t>
            </a:r>
            <a:endParaRPr lang="en-GB" dirty="0"/>
          </a:p>
        </p:txBody>
      </p:sp>
      <p:sp>
        <p:nvSpPr>
          <p:cNvPr id="17" name="Espace réservé du texte 14">
            <a:extLst>
              <a:ext uri="{FF2B5EF4-FFF2-40B4-BE49-F238E27FC236}">
                <a16:creationId xmlns:a16="http://schemas.microsoft.com/office/drawing/2014/main" id="{6DE015D0-A2B9-242E-9183-E19F2DBD669B}"/>
              </a:ext>
            </a:extLst>
          </p:cNvPr>
          <p:cNvSpPr>
            <a:spLocks noGrp="1"/>
          </p:cNvSpPr>
          <p:nvPr>
            <p:ph type="body" sz="quarter" idx="16" hasCustomPrompt="1"/>
          </p:nvPr>
        </p:nvSpPr>
        <p:spPr>
          <a:xfrm>
            <a:off x="1722777" y="2803585"/>
            <a:ext cx="3009126"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Sous-titre sur une</a:t>
            </a:r>
            <a:endParaRPr lang="en-GB" dirty="0"/>
          </a:p>
        </p:txBody>
      </p:sp>
      <p:sp>
        <p:nvSpPr>
          <p:cNvPr id="30"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3" name="Espace réservé du texte 14">
            <a:extLst>
              <a:ext uri="{FF2B5EF4-FFF2-40B4-BE49-F238E27FC236}">
                <a16:creationId xmlns:a16="http://schemas.microsoft.com/office/drawing/2014/main" id="{2197ECEF-FB76-BF27-D702-1F9DA17B0825}"/>
              </a:ext>
            </a:extLst>
          </p:cNvPr>
          <p:cNvSpPr>
            <a:spLocks noGrp="1"/>
          </p:cNvSpPr>
          <p:nvPr>
            <p:ph type="body" sz="quarter" idx="21" hasCustomPrompt="1"/>
          </p:nvPr>
        </p:nvSpPr>
        <p:spPr>
          <a:xfrm>
            <a:off x="1722777" y="4618610"/>
            <a:ext cx="3874700" cy="307777"/>
          </a:xfrm>
          <a:prstGeom prst="rect">
            <a:avLst/>
          </a:prstGeom>
          <a:noFill/>
        </p:spPr>
        <p:txBody>
          <a:bodyPr wrap="square" rtlCol="0" anchor="t">
            <a:spAutoFit/>
          </a:bodyPr>
          <a:lstStyle>
            <a:lvl1pPr marL="0" indent="0">
              <a:lnSpc>
                <a:spcPct val="100000"/>
              </a:lnSpc>
              <a:spcBef>
                <a:spcPts val="0"/>
              </a:spcBef>
              <a:buNone/>
              <a:defRPr lang="en-GB" sz="1400" b="1" dirty="0">
                <a:solidFill>
                  <a:schemeClr val="accent4"/>
                </a:solidFill>
                <a:latin typeface="Aptos" panose="020B0004020202020204" pitchFamily="34" charset="0"/>
              </a:defRPr>
            </a:lvl1pPr>
          </a:lstStyle>
          <a:p>
            <a:pPr marL="0" lvl="0"/>
            <a:r>
              <a:rPr lang="fr-FR" dirty="0"/>
              <a:t>ATTENTION / IMPORTANT</a:t>
            </a:r>
            <a:endParaRPr lang="en-GB" dirty="0"/>
          </a:p>
        </p:txBody>
      </p:sp>
      <p:sp>
        <p:nvSpPr>
          <p:cNvPr id="7" name="Espace réservé du texte 9">
            <a:extLst>
              <a:ext uri="{FF2B5EF4-FFF2-40B4-BE49-F238E27FC236}">
                <a16:creationId xmlns:a16="http://schemas.microsoft.com/office/drawing/2014/main" id="{CE14978D-3A81-377A-9901-330910A38272}"/>
              </a:ext>
            </a:extLst>
          </p:cNvPr>
          <p:cNvSpPr>
            <a:spLocks noGrp="1"/>
          </p:cNvSpPr>
          <p:nvPr>
            <p:ph type="body" sz="quarter" idx="26" hasCustomPrompt="1"/>
          </p:nvPr>
        </p:nvSpPr>
        <p:spPr>
          <a:xfrm>
            <a:off x="1722777" y="4977665"/>
            <a:ext cx="3874700" cy="1038917"/>
          </a:xfrm>
          <a:prstGeom prst="rect">
            <a:avLst/>
          </a:prstGeom>
        </p:spPr>
        <p:txBody>
          <a:bodyPr/>
          <a:lstStyle>
            <a:lvl1pPr marL="0" indent="0">
              <a:lnSpc>
                <a:spcPct val="100000"/>
              </a:lnSpc>
              <a:spcBef>
                <a:spcPts val="0"/>
              </a:spcBef>
              <a:buNone/>
              <a:defRPr sz="1400" b="0">
                <a:solidFill>
                  <a:schemeClr val="tx1"/>
                </a:solidFill>
                <a:latin typeface="+mn-lt"/>
              </a:defRPr>
            </a:lvl1pPr>
            <a:lvl2pPr marL="0" indent="0" algn="l" defTabSz="914400" rtl="0" eaLnBrk="1" latinLnBrk="0" hangingPunct="1">
              <a:lnSpc>
                <a:spcPct val="100000"/>
              </a:lnSpc>
              <a:spcBef>
                <a:spcPts val="0"/>
              </a:spcBef>
              <a:buClr>
                <a:schemeClr val="accent1"/>
              </a:buClr>
              <a:buFont typeface="Aptos" panose="020B0004020202020204" pitchFamily="34" charset="0"/>
              <a:buNone/>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p:txBody>
      </p:sp>
      <p:sp>
        <p:nvSpPr>
          <p:cNvPr id="11" name="Espace réservé du texte 14">
            <a:extLst>
              <a:ext uri="{FF2B5EF4-FFF2-40B4-BE49-F238E27FC236}">
                <a16:creationId xmlns:a16="http://schemas.microsoft.com/office/drawing/2014/main" id="{43A1BC1F-D43E-180C-2B90-7E47B9C3A9CE}"/>
              </a:ext>
            </a:extLst>
          </p:cNvPr>
          <p:cNvSpPr>
            <a:spLocks noGrp="1"/>
          </p:cNvSpPr>
          <p:nvPr>
            <p:ph type="body" sz="quarter" idx="27" hasCustomPrompt="1"/>
          </p:nvPr>
        </p:nvSpPr>
        <p:spPr>
          <a:xfrm>
            <a:off x="1722777" y="1790010"/>
            <a:ext cx="3883119" cy="681038"/>
          </a:xfrm>
          <a:prstGeom prst="roundRect">
            <a:avLst/>
          </a:prstGeom>
          <a:solidFill>
            <a:schemeClr val="accent3"/>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12" name="Espace réservé du texte 14">
            <a:extLst>
              <a:ext uri="{FF2B5EF4-FFF2-40B4-BE49-F238E27FC236}">
                <a16:creationId xmlns:a16="http://schemas.microsoft.com/office/drawing/2014/main" id="{C08527D6-E58A-3E92-0C2E-88D0ECF0F1D4}"/>
              </a:ext>
            </a:extLst>
          </p:cNvPr>
          <p:cNvSpPr>
            <a:spLocks noGrp="1"/>
          </p:cNvSpPr>
          <p:nvPr>
            <p:ph type="body" sz="quarter" idx="28" hasCustomPrompt="1"/>
          </p:nvPr>
        </p:nvSpPr>
        <p:spPr>
          <a:xfrm>
            <a:off x="1722777" y="3301722"/>
            <a:ext cx="2400568"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2" name="Espace réservé du numéro de diapositive 5">
            <a:extLst>
              <a:ext uri="{FF2B5EF4-FFF2-40B4-BE49-F238E27FC236}">
                <a16:creationId xmlns:a16="http://schemas.microsoft.com/office/drawing/2014/main" id="{D6171E91-C24D-F4BD-EF33-50BB6E02406B}"/>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874282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_CONTENU 1">
    <p:spTree>
      <p:nvGrpSpPr>
        <p:cNvPr id="1" name=""/>
        <p:cNvGrpSpPr/>
        <p:nvPr/>
      </p:nvGrpSpPr>
      <p:grpSpPr>
        <a:xfrm>
          <a:off x="0" y="0"/>
          <a:ext cx="0" cy="0"/>
          <a:chOff x="0" y="0"/>
          <a:chExt cx="0" cy="0"/>
        </a:xfrm>
      </p:grpSpPr>
      <p:sp>
        <p:nvSpPr>
          <p:cNvPr id="7" name="Espace réservé pour une image  3">
            <a:extLst>
              <a:ext uri="{FF2B5EF4-FFF2-40B4-BE49-F238E27FC236}">
                <a16:creationId xmlns:a16="http://schemas.microsoft.com/office/drawing/2014/main" id="{9D0C42DD-E25A-C277-6774-2F39FF2DCA84}"/>
              </a:ext>
            </a:extLst>
          </p:cNvPr>
          <p:cNvSpPr>
            <a:spLocks noGrp="1"/>
          </p:cNvSpPr>
          <p:nvPr>
            <p:ph type="pic" sz="quarter" idx="24"/>
          </p:nvPr>
        </p:nvSpPr>
        <p:spPr>
          <a:xfrm>
            <a:off x="947928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3"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509079" y="1529312"/>
            <a:ext cx="8474901"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A8C5E024-1A32-317D-A2C8-4C56266FBD59}"/>
              </a:ext>
            </a:extLst>
          </p:cNvPr>
          <p:cNvSpPr>
            <a:spLocks noGrp="1"/>
          </p:cNvSpPr>
          <p:nvPr>
            <p:ph type="title"/>
          </p:nvPr>
        </p:nvSpPr>
        <p:spPr>
          <a:xfrm>
            <a:off x="509078" y="243694"/>
            <a:ext cx="8474902"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6163049" y="5750700"/>
            <a:ext cx="4210127" cy="399238"/>
          </a:xfrm>
          <a:prstGeom prst="roundRect">
            <a:avLst>
              <a:gd name="adj" fmla="val 14758"/>
            </a:avLst>
          </a:prstGeom>
          <a:solidFill>
            <a:schemeClr val="accent3"/>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3" name="Espace réservé du numéro de diapositive 5">
            <a:extLst>
              <a:ext uri="{FF2B5EF4-FFF2-40B4-BE49-F238E27FC236}">
                <a16:creationId xmlns:a16="http://schemas.microsoft.com/office/drawing/2014/main" id="{90E5D90F-65C1-ECCA-D57A-272FBA0FEBEB}"/>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06352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CALENDRI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92CDE-BE55-3B1A-91B7-B4E383E919A1}"/>
              </a:ext>
            </a:extLst>
          </p:cNvPr>
          <p:cNvSpPr/>
          <p:nvPr userDrawn="1"/>
        </p:nvSpPr>
        <p:spPr>
          <a:xfrm>
            <a:off x="12618" y="1470131"/>
            <a:ext cx="12192000" cy="4431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descr="Une image contenant logo, Graphique, capture d’écran, conception&#10;&#10;Description générée automatiquement">
            <a:extLst>
              <a:ext uri="{FF2B5EF4-FFF2-40B4-BE49-F238E27FC236}">
                <a16:creationId xmlns:a16="http://schemas.microsoft.com/office/drawing/2014/main" id="{3BB09AFD-F4E8-F47E-2214-94452CAA3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2" name="Titre 21">
            <a:extLst>
              <a:ext uri="{FF2B5EF4-FFF2-40B4-BE49-F238E27FC236}">
                <a16:creationId xmlns:a16="http://schemas.microsoft.com/office/drawing/2014/main" id="{D1CE18B3-A1F4-8D9C-6830-8736FC2872EE}"/>
              </a:ext>
            </a:extLst>
          </p:cNvPr>
          <p:cNvSpPr>
            <a:spLocks noGrp="1"/>
          </p:cNvSpPr>
          <p:nvPr>
            <p:ph type="title" hasCustomPrompt="1"/>
          </p:nvPr>
        </p:nvSpPr>
        <p:spPr>
          <a:xfrm>
            <a:off x="641979" y="530397"/>
            <a:ext cx="3793026" cy="923330"/>
          </a:xfrm>
          <a:prstGeom prst="rect">
            <a:avLst/>
          </a:prstGeom>
          <a:noFill/>
        </p:spPr>
        <p:txBody>
          <a:bodyPr wrap="none" rtlCol="0" anchor="b">
            <a:spAutoFit/>
          </a:bodyPr>
          <a:lstStyle>
            <a:lvl1pPr>
              <a:defRPr lang="fr-FR" sz="5400">
                <a:solidFill>
                  <a:schemeClr val="tx1">
                    <a:lumMod val="75000"/>
                    <a:lumOff val="25000"/>
                  </a:schemeClr>
                </a:solidFill>
                <a:latin typeface="Work Sans Black" panose="00000A00000000000000" pitchFamily="50" charset="0"/>
                <a:ea typeface="+mn-ea"/>
                <a:cs typeface="+mn-cs"/>
              </a:defRPr>
            </a:lvl1pPr>
          </a:lstStyle>
          <a:p>
            <a:pPr marL="0" lvl="0">
              <a:lnSpc>
                <a:spcPct val="100000"/>
              </a:lnSpc>
            </a:pPr>
            <a:r>
              <a:rPr lang="fr-FR" dirty="0"/>
              <a:t>Calendrier</a:t>
            </a:r>
          </a:p>
        </p:txBody>
      </p:sp>
      <p:pic>
        <p:nvPicPr>
          <p:cNvPr id="4" name="Graphique 3">
            <a:extLst>
              <a:ext uri="{FF2B5EF4-FFF2-40B4-BE49-F238E27FC236}">
                <a16:creationId xmlns:a16="http://schemas.microsoft.com/office/drawing/2014/main" id="{72320846-2A30-1321-821A-EEAE0F807DA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1467" y="256532"/>
            <a:ext cx="597105" cy="597105"/>
          </a:xfrm>
          <a:prstGeom prst="rect">
            <a:avLst/>
          </a:prstGeom>
        </p:spPr>
      </p:pic>
      <p:grpSp>
        <p:nvGrpSpPr>
          <p:cNvPr id="5" name="Groupe 4">
            <a:extLst>
              <a:ext uri="{FF2B5EF4-FFF2-40B4-BE49-F238E27FC236}">
                <a16:creationId xmlns:a16="http://schemas.microsoft.com/office/drawing/2014/main" id="{AB502083-23A6-F911-547D-09BF13816986}"/>
              </a:ext>
            </a:extLst>
          </p:cNvPr>
          <p:cNvGrpSpPr/>
          <p:nvPr userDrawn="1"/>
        </p:nvGrpSpPr>
        <p:grpSpPr>
          <a:xfrm>
            <a:off x="641979" y="2621633"/>
            <a:ext cx="2263140" cy="2491740"/>
            <a:chOff x="739140" y="2102100"/>
            <a:chExt cx="2263140" cy="2491740"/>
          </a:xfrm>
        </p:grpSpPr>
        <p:grpSp>
          <p:nvGrpSpPr>
            <p:cNvPr id="7" name="Groupe 6">
              <a:extLst>
                <a:ext uri="{FF2B5EF4-FFF2-40B4-BE49-F238E27FC236}">
                  <a16:creationId xmlns:a16="http://schemas.microsoft.com/office/drawing/2014/main" id="{33BDA366-5A85-63FB-7A80-86290F1B0990}"/>
                </a:ext>
              </a:extLst>
            </p:cNvPr>
            <p:cNvGrpSpPr/>
            <p:nvPr/>
          </p:nvGrpSpPr>
          <p:grpSpPr>
            <a:xfrm>
              <a:off x="739140" y="2102100"/>
              <a:ext cx="2263140" cy="2491740"/>
              <a:chOff x="739140" y="2011680"/>
              <a:chExt cx="2263140" cy="2491740"/>
            </a:xfrm>
            <a:solidFill>
              <a:schemeClr val="accent1">
                <a:lumMod val="60000"/>
                <a:lumOff val="40000"/>
              </a:schemeClr>
            </a:solidFill>
          </p:grpSpPr>
          <p:sp>
            <p:nvSpPr>
              <p:cNvPr id="9" name="Rectangle : coins arrondis 8">
                <a:extLst>
                  <a:ext uri="{FF2B5EF4-FFF2-40B4-BE49-F238E27FC236}">
                    <a16:creationId xmlns:a16="http://schemas.microsoft.com/office/drawing/2014/main" id="{B117AF5D-01C4-D187-575A-E5C39367E4CE}"/>
                  </a:ext>
                </a:extLst>
              </p:cNvPr>
              <p:cNvSpPr/>
              <p:nvPr/>
            </p:nvSpPr>
            <p:spPr>
              <a:xfrm>
                <a:off x="739140" y="2240280"/>
                <a:ext cx="2263140" cy="2263140"/>
              </a:xfrm>
              <a:prstGeom prst="roundRect">
                <a:avLst>
                  <a:gd name="adj" fmla="val 69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e 9">
                <a:extLst>
                  <a:ext uri="{FF2B5EF4-FFF2-40B4-BE49-F238E27FC236}">
                    <a16:creationId xmlns:a16="http://schemas.microsoft.com/office/drawing/2014/main" id="{B7167658-E893-9F87-5978-7550F0E63932}"/>
                  </a:ext>
                </a:extLst>
              </p:cNvPr>
              <p:cNvGrpSpPr/>
              <p:nvPr/>
            </p:nvGrpSpPr>
            <p:grpSpPr>
              <a:xfrm>
                <a:off x="1252231" y="2011680"/>
                <a:ext cx="1236958" cy="457200"/>
                <a:chOff x="1295401" y="2011680"/>
                <a:chExt cx="1236958" cy="457200"/>
              </a:xfrm>
              <a:grpFill/>
            </p:grpSpPr>
            <p:sp>
              <p:nvSpPr>
                <p:cNvPr id="11" name="Rectangle : coins arrondis 10">
                  <a:extLst>
                    <a:ext uri="{FF2B5EF4-FFF2-40B4-BE49-F238E27FC236}">
                      <a16:creationId xmlns:a16="http://schemas.microsoft.com/office/drawing/2014/main" id="{86EDF4D5-AC01-D623-72E9-B6644A8C20FD}"/>
                    </a:ext>
                  </a:extLst>
                </p:cNvPr>
                <p:cNvSpPr/>
                <p:nvPr/>
              </p:nvSpPr>
              <p:spPr>
                <a:xfrm>
                  <a:off x="1295401" y="2011680"/>
                  <a:ext cx="20574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49970D11-2902-946B-C9BE-BB5A38547ED8}"/>
                    </a:ext>
                  </a:extLst>
                </p:cNvPr>
                <p:cNvSpPr/>
                <p:nvPr/>
              </p:nvSpPr>
              <p:spPr>
                <a:xfrm>
                  <a:off x="2326619" y="2011680"/>
                  <a:ext cx="20574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 name="Rectangle : coins arrondis 7">
              <a:extLst>
                <a:ext uri="{FF2B5EF4-FFF2-40B4-BE49-F238E27FC236}">
                  <a16:creationId xmlns:a16="http://schemas.microsoft.com/office/drawing/2014/main" id="{EEE488A0-13B5-6F1D-1D62-30EB45E665AD}"/>
                </a:ext>
              </a:extLst>
            </p:cNvPr>
            <p:cNvSpPr/>
            <p:nvPr/>
          </p:nvSpPr>
          <p:spPr>
            <a:xfrm>
              <a:off x="937260" y="2528820"/>
              <a:ext cx="1866900" cy="1866900"/>
            </a:xfrm>
            <a:prstGeom prst="roundRect">
              <a:avLst>
                <a:gd name="adj" fmla="val 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e 26">
            <a:extLst>
              <a:ext uri="{FF2B5EF4-FFF2-40B4-BE49-F238E27FC236}">
                <a16:creationId xmlns:a16="http://schemas.microsoft.com/office/drawing/2014/main" id="{54A1FB70-78CC-B836-F00A-D78C152D0173}"/>
              </a:ext>
            </a:extLst>
          </p:cNvPr>
          <p:cNvGrpSpPr/>
          <p:nvPr userDrawn="1"/>
        </p:nvGrpSpPr>
        <p:grpSpPr>
          <a:xfrm>
            <a:off x="4997188" y="2560087"/>
            <a:ext cx="2263140" cy="2491740"/>
            <a:chOff x="739140" y="2102100"/>
            <a:chExt cx="2263140" cy="2491740"/>
          </a:xfrm>
        </p:grpSpPr>
        <p:grpSp>
          <p:nvGrpSpPr>
            <p:cNvPr id="28" name="Groupe 27">
              <a:extLst>
                <a:ext uri="{FF2B5EF4-FFF2-40B4-BE49-F238E27FC236}">
                  <a16:creationId xmlns:a16="http://schemas.microsoft.com/office/drawing/2014/main" id="{81BA7E8D-9C45-F077-AE4B-B8A7418B34FA}"/>
                </a:ext>
              </a:extLst>
            </p:cNvPr>
            <p:cNvGrpSpPr/>
            <p:nvPr/>
          </p:nvGrpSpPr>
          <p:grpSpPr>
            <a:xfrm>
              <a:off x="739140" y="2102100"/>
              <a:ext cx="2263140" cy="2491740"/>
              <a:chOff x="739140" y="2011680"/>
              <a:chExt cx="2263140" cy="2491740"/>
            </a:xfrm>
            <a:solidFill>
              <a:schemeClr val="accent1">
                <a:lumMod val="60000"/>
                <a:lumOff val="40000"/>
              </a:schemeClr>
            </a:solidFill>
          </p:grpSpPr>
          <p:sp>
            <p:nvSpPr>
              <p:cNvPr id="30" name="Rectangle : coins arrondis 29">
                <a:extLst>
                  <a:ext uri="{FF2B5EF4-FFF2-40B4-BE49-F238E27FC236}">
                    <a16:creationId xmlns:a16="http://schemas.microsoft.com/office/drawing/2014/main" id="{C05B1B9C-9A6C-FDF3-CFB0-6E8F630CC863}"/>
                  </a:ext>
                </a:extLst>
              </p:cNvPr>
              <p:cNvSpPr/>
              <p:nvPr/>
            </p:nvSpPr>
            <p:spPr>
              <a:xfrm>
                <a:off x="739140" y="2240280"/>
                <a:ext cx="2263140" cy="2263140"/>
              </a:xfrm>
              <a:prstGeom prst="roundRect">
                <a:avLst>
                  <a:gd name="adj" fmla="val 69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e 30">
                <a:extLst>
                  <a:ext uri="{FF2B5EF4-FFF2-40B4-BE49-F238E27FC236}">
                    <a16:creationId xmlns:a16="http://schemas.microsoft.com/office/drawing/2014/main" id="{4FF9A2D2-6FD9-EC15-2484-6A84F55E8D56}"/>
                  </a:ext>
                </a:extLst>
              </p:cNvPr>
              <p:cNvGrpSpPr/>
              <p:nvPr/>
            </p:nvGrpSpPr>
            <p:grpSpPr>
              <a:xfrm>
                <a:off x="1252231" y="2011680"/>
                <a:ext cx="1236958" cy="457200"/>
                <a:chOff x="1295401" y="2011680"/>
                <a:chExt cx="1236958" cy="457200"/>
              </a:xfrm>
              <a:grpFill/>
            </p:grpSpPr>
            <p:sp>
              <p:nvSpPr>
                <p:cNvPr id="32" name="Rectangle : coins arrondis 31">
                  <a:extLst>
                    <a:ext uri="{FF2B5EF4-FFF2-40B4-BE49-F238E27FC236}">
                      <a16:creationId xmlns:a16="http://schemas.microsoft.com/office/drawing/2014/main" id="{ABDD3C9A-529C-A0AE-68AB-62D5D9B5F563}"/>
                    </a:ext>
                  </a:extLst>
                </p:cNvPr>
                <p:cNvSpPr/>
                <p:nvPr/>
              </p:nvSpPr>
              <p:spPr>
                <a:xfrm>
                  <a:off x="1295401" y="2011680"/>
                  <a:ext cx="20574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 coins arrondis 32">
                  <a:extLst>
                    <a:ext uri="{FF2B5EF4-FFF2-40B4-BE49-F238E27FC236}">
                      <a16:creationId xmlns:a16="http://schemas.microsoft.com/office/drawing/2014/main" id="{0FDDB65E-4828-C40B-3B91-1409ACAABE7E}"/>
                    </a:ext>
                  </a:extLst>
                </p:cNvPr>
                <p:cNvSpPr/>
                <p:nvPr/>
              </p:nvSpPr>
              <p:spPr>
                <a:xfrm>
                  <a:off x="2326619" y="2011680"/>
                  <a:ext cx="20574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9" name="Rectangle : coins arrondis 28">
              <a:extLst>
                <a:ext uri="{FF2B5EF4-FFF2-40B4-BE49-F238E27FC236}">
                  <a16:creationId xmlns:a16="http://schemas.microsoft.com/office/drawing/2014/main" id="{3EA8A60B-F5AD-60D1-1066-9971729AF6CC}"/>
                </a:ext>
              </a:extLst>
            </p:cNvPr>
            <p:cNvSpPr/>
            <p:nvPr/>
          </p:nvSpPr>
          <p:spPr>
            <a:xfrm>
              <a:off x="937260" y="2528820"/>
              <a:ext cx="1866900" cy="1866900"/>
            </a:xfrm>
            <a:prstGeom prst="roundRect">
              <a:avLst>
                <a:gd name="adj" fmla="val 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e 33">
            <a:extLst>
              <a:ext uri="{FF2B5EF4-FFF2-40B4-BE49-F238E27FC236}">
                <a16:creationId xmlns:a16="http://schemas.microsoft.com/office/drawing/2014/main" id="{C712402E-3ADC-EEF5-B7F7-B36AA238D87F}"/>
              </a:ext>
            </a:extLst>
          </p:cNvPr>
          <p:cNvGrpSpPr/>
          <p:nvPr userDrawn="1"/>
        </p:nvGrpSpPr>
        <p:grpSpPr>
          <a:xfrm>
            <a:off x="9350442" y="2621633"/>
            <a:ext cx="2263140" cy="2491740"/>
            <a:chOff x="739140" y="2102100"/>
            <a:chExt cx="2263140" cy="2491740"/>
          </a:xfrm>
        </p:grpSpPr>
        <p:grpSp>
          <p:nvGrpSpPr>
            <p:cNvPr id="35" name="Groupe 34">
              <a:extLst>
                <a:ext uri="{FF2B5EF4-FFF2-40B4-BE49-F238E27FC236}">
                  <a16:creationId xmlns:a16="http://schemas.microsoft.com/office/drawing/2014/main" id="{B71E9437-5A06-B7F1-CFAA-6B055AAE4658}"/>
                </a:ext>
              </a:extLst>
            </p:cNvPr>
            <p:cNvGrpSpPr/>
            <p:nvPr/>
          </p:nvGrpSpPr>
          <p:grpSpPr>
            <a:xfrm>
              <a:off x="739140" y="2102100"/>
              <a:ext cx="2263140" cy="2491740"/>
              <a:chOff x="739140" y="2011680"/>
              <a:chExt cx="2263140" cy="2491740"/>
            </a:xfrm>
            <a:solidFill>
              <a:schemeClr val="accent1">
                <a:lumMod val="60000"/>
                <a:lumOff val="40000"/>
              </a:schemeClr>
            </a:solidFill>
          </p:grpSpPr>
          <p:sp>
            <p:nvSpPr>
              <p:cNvPr id="37" name="Rectangle : coins arrondis 36">
                <a:extLst>
                  <a:ext uri="{FF2B5EF4-FFF2-40B4-BE49-F238E27FC236}">
                    <a16:creationId xmlns:a16="http://schemas.microsoft.com/office/drawing/2014/main" id="{840A862F-BF8A-F999-4B72-F9DC82330016}"/>
                  </a:ext>
                </a:extLst>
              </p:cNvPr>
              <p:cNvSpPr/>
              <p:nvPr/>
            </p:nvSpPr>
            <p:spPr>
              <a:xfrm>
                <a:off x="739140" y="2240280"/>
                <a:ext cx="2263140" cy="2263140"/>
              </a:xfrm>
              <a:prstGeom prst="roundRect">
                <a:avLst>
                  <a:gd name="adj" fmla="val 69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e 37">
                <a:extLst>
                  <a:ext uri="{FF2B5EF4-FFF2-40B4-BE49-F238E27FC236}">
                    <a16:creationId xmlns:a16="http://schemas.microsoft.com/office/drawing/2014/main" id="{066D25AF-AB02-31BC-B161-A868CA0E0AF9}"/>
                  </a:ext>
                </a:extLst>
              </p:cNvPr>
              <p:cNvGrpSpPr/>
              <p:nvPr/>
            </p:nvGrpSpPr>
            <p:grpSpPr>
              <a:xfrm>
                <a:off x="1252231" y="2011680"/>
                <a:ext cx="1236958" cy="457200"/>
                <a:chOff x="1295401" y="2011680"/>
                <a:chExt cx="1236958" cy="457200"/>
              </a:xfrm>
              <a:grpFill/>
            </p:grpSpPr>
            <p:sp>
              <p:nvSpPr>
                <p:cNvPr id="39" name="Rectangle : coins arrondis 38">
                  <a:extLst>
                    <a:ext uri="{FF2B5EF4-FFF2-40B4-BE49-F238E27FC236}">
                      <a16:creationId xmlns:a16="http://schemas.microsoft.com/office/drawing/2014/main" id="{E510D113-3575-DCCA-FF4B-8EFAD5C8E580}"/>
                    </a:ext>
                  </a:extLst>
                </p:cNvPr>
                <p:cNvSpPr/>
                <p:nvPr/>
              </p:nvSpPr>
              <p:spPr>
                <a:xfrm>
                  <a:off x="1295401" y="2011680"/>
                  <a:ext cx="20574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 coins arrondis 39">
                  <a:extLst>
                    <a:ext uri="{FF2B5EF4-FFF2-40B4-BE49-F238E27FC236}">
                      <a16:creationId xmlns:a16="http://schemas.microsoft.com/office/drawing/2014/main" id="{53E50373-373B-CC9E-0048-F133CF3B10BC}"/>
                    </a:ext>
                  </a:extLst>
                </p:cNvPr>
                <p:cNvSpPr/>
                <p:nvPr/>
              </p:nvSpPr>
              <p:spPr>
                <a:xfrm>
                  <a:off x="2326619" y="2011680"/>
                  <a:ext cx="205740"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6" name="Rectangle : coins arrondis 35">
              <a:extLst>
                <a:ext uri="{FF2B5EF4-FFF2-40B4-BE49-F238E27FC236}">
                  <a16:creationId xmlns:a16="http://schemas.microsoft.com/office/drawing/2014/main" id="{55F77F79-6E05-9232-2C7A-431D9F0B4123}"/>
                </a:ext>
              </a:extLst>
            </p:cNvPr>
            <p:cNvSpPr/>
            <p:nvPr/>
          </p:nvSpPr>
          <p:spPr>
            <a:xfrm>
              <a:off x="937260" y="2528820"/>
              <a:ext cx="1866900" cy="1866900"/>
            </a:xfrm>
            <a:prstGeom prst="roundRect">
              <a:avLst>
                <a:gd name="adj" fmla="val 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Espace réservé du texte 9">
            <a:extLst>
              <a:ext uri="{FF2B5EF4-FFF2-40B4-BE49-F238E27FC236}">
                <a16:creationId xmlns:a16="http://schemas.microsoft.com/office/drawing/2014/main" id="{88895C41-4A02-E3C0-6585-6C76EEE3EF82}"/>
              </a:ext>
            </a:extLst>
          </p:cNvPr>
          <p:cNvSpPr>
            <a:spLocks noGrp="1"/>
          </p:cNvSpPr>
          <p:nvPr>
            <p:ph type="body" sz="quarter" idx="16" hasCustomPrompt="1"/>
          </p:nvPr>
        </p:nvSpPr>
        <p:spPr>
          <a:xfrm>
            <a:off x="840099" y="3401442"/>
            <a:ext cx="1866901" cy="1191201"/>
          </a:xfrm>
          <a:prstGeom prst="rect">
            <a:avLst/>
          </a:prstGeom>
        </p:spPr>
        <p:txBody>
          <a:bodyPr anchor="ctr"/>
          <a:lstStyle>
            <a:lvl1pPr marL="0" indent="0" algn="ctr">
              <a:lnSpc>
                <a:spcPct val="100000"/>
              </a:lnSpc>
              <a:spcBef>
                <a:spcPts val="0"/>
              </a:spcBef>
              <a:buNone/>
              <a:defRPr sz="2400" b="0">
                <a:solidFill>
                  <a:schemeClr val="tx1"/>
                </a:solidFill>
                <a:latin typeface="Aptos ExtraBold" panose="020B0004020202020204" pitchFamily="34" charset="0"/>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DATE</a:t>
            </a:r>
          </a:p>
        </p:txBody>
      </p:sp>
      <p:sp>
        <p:nvSpPr>
          <p:cNvPr id="42" name="Espace réservé du texte 9">
            <a:extLst>
              <a:ext uri="{FF2B5EF4-FFF2-40B4-BE49-F238E27FC236}">
                <a16:creationId xmlns:a16="http://schemas.microsoft.com/office/drawing/2014/main" id="{88BB5F7B-F39F-E2D6-486F-D9341EA5E905}"/>
              </a:ext>
            </a:extLst>
          </p:cNvPr>
          <p:cNvSpPr>
            <a:spLocks noGrp="1"/>
          </p:cNvSpPr>
          <p:nvPr>
            <p:ph type="body" sz="quarter" idx="18" hasCustomPrompt="1"/>
          </p:nvPr>
        </p:nvSpPr>
        <p:spPr>
          <a:xfrm>
            <a:off x="5159839" y="3401442"/>
            <a:ext cx="1866901" cy="1191201"/>
          </a:xfrm>
          <a:prstGeom prst="rect">
            <a:avLst/>
          </a:prstGeom>
        </p:spPr>
        <p:txBody>
          <a:bodyPr anchor="ctr"/>
          <a:lstStyle>
            <a:lvl1pPr marL="0" indent="0" algn="ctr">
              <a:lnSpc>
                <a:spcPct val="100000"/>
              </a:lnSpc>
              <a:spcBef>
                <a:spcPts val="0"/>
              </a:spcBef>
              <a:buNone/>
              <a:defRPr sz="2400" b="0">
                <a:solidFill>
                  <a:schemeClr val="tx1"/>
                </a:solidFill>
                <a:latin typeface="Aptos ExtraBold" panose="020B0004020202020204" pitchFamily="34" charset="0"/>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DATE</a:t>
            </a:r>
          </a:p>
        </p:txBody>
      </p:sp>
      <p:sp>
        <p:nvSpPr>
          <p:cNvPr id="43" name="Espace réservé du texte 9">
            <a:extLst>
              <a:ext uri="{FF2B5EF4-FFF2-40B4-BE49-F238E27FC236}">
                <a16:creationId xmlns:a16="http://schemas.microsoft.com/office/drawing/2014/main" id="{D7C3FA9B-EA9D-0428-B095-50035E23D8C0}"/>
              </a:ext>
            </a:extLst>
          </p:cNvPr>
          <p:cNvSpPr>
            <a:spLocks noGrp="1"/>
          </p:cNvSpPr>
          <p:nvPr>
            <p:ph type="body" sz="quarter" idx="19" hasCustomPrompt="1"/>
          </p:nvPr>
        </p:nvSpPr>
        <p:spPr>
          <a:xfrm>
            <a:off x="9548562" y="3401442"/>
            <a:ext cx="1866901" cy="1191201"/>
          </a:xfrm>
          <a:prstGeom prst="rect">
            <a:avLst/>
          </a:prstGeom>
        </p:spPr>
        <p:txBody>
          <a:bodyPr anchor="ctr"/>
          <a:lstStyle>
            <a:lvl1pPr marL="0" indent="0" algn="ctr">
              <a:lnSpc>
                <a:spcPct val="100000"/>
              </a:lnSpc>
              <a:spcBef>
                <a:spcPts val="0"/>
              </a:spcBef>
              <a:buNone/>
              <a:defRPr sz="2400" b="0">
                <a:solidFill>
                  <a:schemeClr val="tx1"/>
                </a:solidFill>
                <a:latin typeface="Aptos ExtraBold" panose="020B0004020202020204" pitchFamily="34" charset="0"/>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DATE</a:t>
            </a:r>
          </a:p>
        </p:txBody>
      </p:sp>
      <p:pic>
        <p:nvPicPr>
          <p:cNvPr id="21" name="Graphique 20">
            <a:extLst>
              <a:ext uri="{FF2B5EF4-FFF2-40B4-BE49-F238E27FC236}">
                <a16:creationId xmlns:a16="http://schemas.microsoft.com/office/drawing/2014/main" id="{4DCBC7EA-E5E1-CD83-BF38-ED2A8DDBDDB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0090" y="1931038"/>
            <a:ext cx="308609" cy="308609"/>
          </a:xfrm>
          <a:prstGeom prst="rect">
            <a:avLst/>
          </a:prstGeom>
        </p:spPr>
      </p:pic>
      <p:sp>
        <p:nvSpPr>
          <p:cNvPr id="44" name="Espace réservé du texte 14">
            <a:extLst>
              <a:ext uri="{FF2B5EF4-FFF2-40B4-BE49-F238E27FC236}">
                <a16:creationId xmlns:a16="http://schemas.microsoft.com/office/drawing/2014/main" id="{68062F30-B41A-DF90-01CC-E4E16538CFF8}"/>
              </a:ext>
            </a:extLst>
          </p:cNvPr>
          <p:cNvSpPr>
            <a:spLocks noGrp="1"/>
          </p:cNvSpPr>
          <p:nvPr>
            <p:ph type="body" sz="quarter" idx="12" hasCustomPrompt="1"/>
          </p:nvPr>
        </p:nvSpPr>
        <p:spPr>
          <a:xfrm>
            <a:off x="641979" y="1453727"/>
            <a:ext cx="2781274" cy="369332"/>
          </a:xfrm>
          <a:prstGeom prst="rect">
            <a:avLst/>
          </a:prstGeom>
          <a:noFill/>
        </p:spPr>
        <p:txBody>
          <a:bodyPr wrap="none" tIns="0" bIns="0" rtlCol="0" anchor="ctr">
            <a:spAutoFit/>
          </a:bodyPr>
          <a:lstStyle>
            <a:lvl1pPr marL="0" indent="0">
              <a:lnSpc>
                <a:spcPct val="100000"/>
              </a:lnSpc>
              <a:spcBef>
                <a:spcPts val="0"/>
              </a:spcBef>
              <a:buNone/>
              <a:defRPr lang="en-GB" sz="2400" b="1" dirty="0">
                <a:solidFill>
                  <a:schemeClr val="tx1"/>
                </a:solidFill>
                <a:latin typeface="+mn-lt"/>
              </a:defRPr>
            </a:lvl1pPr>
          </a:lstStyle>
          <a:p>
            <a:pPr marL="0" lvl="0"/>
            <a:r>
              <a:rPr lang="fr-FR" dirty="0"/>
              <a:t>3 réunions en 2024</a:t>
            </a:r>
            <a:endParaRPr lang="en-GB" dirty="0"/>
          </a:p>
        </p:txBody>
      </p:sp>
      <p:sp>
        <p:nvSpPr>
          <p:cNvPr id="45" name="Espace réservé du texte 14">
            <a:extLst>
              <a:ext uri="{FF2B5EF4-FFF2-40B4-BE49-F238E27FC236}">
                <a16:creationId xmlns:a16="http://schemas.microsoft.com/office/drawing/2014/main" id="{07B3D652-AF16-082E-7418-1BE7DA9D8FC1}"/>
              </a:ext>
            </a:extLst>
          </p:cNvPr>
          <p:cNvSpPr>
            <a:spLocks noGrp="1"/>
          </p:cNvSpPr>
          <p:nvPr>
            <p:ph type="body" sz="quarter" idx="13" hasCustomPrompt="1"/>
          </p:nvPr>
        </p:nvSpPr>
        <p:spPr>
          <a:xfrm>
            <a:off x="1045839" y="1931453"/>
            <a:ext cx="1765227" cy="307777"/>
          </a:xfrm>
          <a:prstGeom prst="rect">
            <a:avLst/>
          </a:prstGeom>
          <a:noFill/>
        </p:spPr>
        <p:txBody>
          <a:bodyPr wrap="none" tIns="0" bIns="0" rtlCol="0" anchor="ctr">
            <a:spAutoFit/>
          </a:bodyPr>
          <a:lstStyle>
            <a:lvl1pPr marL="0" indent="0">
              <a:lnSpc>
                <a:spcPct val="100000"/>
              </a:lnSpc>
              <a:spcBef>
                <a:spcPts val="0"/>
              </a:spcBef>
              <a:buNone/>
              <a:defRPr lang="en-GB" sz="2000" b="1" dirty="0">
                <a:solidFill>
                  <a:schemeClr val="tx1"/>
                </a:solidFill>
                <a:latin typeface="+mn-lt"/>
              </a:defRPr>
            </a:lvl1pPr>
          </a:lstStyle>
          <a:p>
            <a:pPr marL="0" lvl="0"/>
            <a:r>
              <a:rPr lang="fr-FR" dirty="0"/>
              <a:t>14h30 - 16h30</a:t>
            </a:r>
            <a:endParaRPr lang="en-GB" dirty="0"/>
          </a:p>
        </p:txBody>
      </p:sp>
      <p:sp>
        <p:nvSpPr>
          <p:cNvPr id="13" name="Espace réservé du numéro de diapositive 5">
            <a:extLst>
              <a:ext uri="{FF2B5EF4-FFF2-40B4-BE49-F238E27FC236}">
                <a16:creationId xmlns:a16="http://schemas.microsoft.com/office/drawing/2014/main" id="{AE48931F-47F8-6F9F-3D09-1D758BBEDAF6}"/>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267615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_CONTENU 1 bis">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00B9B12-E5EC-76D1-E4E6-FA262F60245D}"/>
              </a:ext>
            </a:extLst>
          </p:cNvPr>
          <p:cNvSpPr>
            <a:spLocks noGrp="1"/>
          </p:cNvSpPr>
          <p:nvPr>
            <p:ph type="pic" sz="quarter" idx="10"/>
          </p:nvPr>
        </p:nvSpPr>
        <p:spPr>
          <a:xfrm>
            <a:off x="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1885873" y="5750700"/>
            <a:ext cx="4210127" cy="399238"/>
          </a:xfrm>
          <a:prstGeom prst="roundRect">
            <a:avLst>
              <a:gd name="adj" fmla="val 14758"/>
            </a:avLst>
          </a:prstGeom>
          <a:solidFill>
            <a:schemeClr val="accent3"/>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7"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3246299" y="1529312"/>
            <a:ext cx="8446500"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F6516E02-B516-874C-7D6C-CF85724AE5BD}"/>
              </a:ext>
            </a:extLst>
          </p:cNvPr>
          <p:cNvSpPr>
            <a:spLocks noGrp="1"/>
          </p:cNvSpPr>
          <p:nvPr>
            <p:ph type="title"/>
          </p:nvPr>
        </p:nvSpPr>
        <p:spPr>
          <a:xfrm>
            <a:off x="3230880" y="243694"/>
            <a:ext cx="8461919"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3" name="Espace réservé du numéro de diapositive 5">
            <a:extLst>
              <a:ext uri="{FF2B5EF4-FFF2-40B4-BE49-F238E27FC236}">
                <a16:creationId xmlns:a16="http://schemas.microsoft.com/office/drawing/2014/main" id="{E7AABA19-317A-C30B-D33D-C0A1E825277E}"/>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5997797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RANGE_CONTENU 2">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1" y="1699424"/>
            <a:ext cx="6892550"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BFBFF437-320F-1373-7D8F-FEBCB47927F8}"/>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77A5A615-3ECE-3E56-C604-6813FF3A0FCC}"/>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91691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ANGE_CONTENU 2 bi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2"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3" name="Groupe 42">
            <a:extLst>
              <a:ext uri="{FF2B5EF4-FFF2-40B4-BE49-F238E27FC236}">
                <a16:creationId xmlns:a16="http://schemas.microsoft.com/office/drawing/2014/main" id="{DAF53340-F79E-0CB7-D8DB-3C5CDF7464FF}"/>
              </a:ext>
            </a:extLst>
          </p:cNvPr>
          <p:cNvGrpSpPr/>
          <p:nvPr userDrawn="1"/>
        </p:nvGrpSpPr>
        <p:grpSpPr>
          <a:xfrm>
            <a:off x="6873864" y="1760278"/>
            <a:ext cx="237173" cy="237173"/>
            <a:chOff x="3119998" y="3845719"/>
            <a:chExt cx="403692" cy="403692"/>
          </a:xfrm>
        </p:grpSpPr>
        <p:sp>
          <p:nvSpPr>
            <p:cNvPr id="44" name="Ellipse 43">
              <a:extLst>
                <a:ext uri="{FF2B5EF4-FFF2-40B4-BE49-F238E27FC236}">
                  <a16:creationId xmlns:a16="http://schemas.microsoft.com/office/drawing/2014/main" id="{5BF7D678-8CD7-37FB-561E-6E952EA6E42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5" name="Groupe 44">
              <a:extLst>
                <a:ext uri="{FF2B5EF4-FFF2-40B4-BE49-F238E27FC236}">
                  <a16:creationId xmlns:a16="http://schemas.microsoft.com/office/drawing/2014/main" id="{033AEFE0-8D3E-5A61-0E42-7C25AE44E5CF}"/>
                </a:ext>
              </a:extLst>
            </p:cNvPr>
            <p:cNvGrpSpPr/>
            <p:nvPr/>
          </p:nvGrpSpPr>
          <p:grpSpPr>
            <a:xfrm>
              <a:off x="3282343" y="3941388"/>
              <a:ext cx="106178" cy="212354"/>
              <a:chOff x="3281082" y="3919818"/>
              <a:chExt cx="127747" cy="255494"/>
            </a:xfrm>
          </p:grpSpPr>
          <p:cxnSp>
            <p:nvCxnSpPr>
              <p:cNvPr id="46" name="Connecteur droit 45">
                <a:extLst>
                  <a:ext uri="{FF2B5EF4-FFF2-40B4-BE49-F238E27FC236}">
                    <a16:creationId xmlns:a16="http://schemas.microsoft.com/office/drawing/2014/main" id="{2208A57C-5B78-1CCE-7F29-38C94369DECD}"/>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B37ED42-8A73-7CA2-8C91-51A2971969B6}"/>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48" name="Espace réservé du texte 9">
            <a:extLst>
              <a:ext uri="{FF2B5EF4-FFF2-40B4-BE49-F238E27FC236}">
                <a16:creationId xmlns:a16="http://schemas.microsoft.com/office/drawing/2014/main" id="{86B7BA25-D2F6-A4AB-B922-D3153531C172}"/>
              </a:ext>
            </a:extLst>
          </p:cNvPr>
          <p:cNvSpPr>
            <a:spLocks noGrp="1"/>
          </p:cNvSpPr>
          <p:nvPr>
            <p:ph type="body" sz="quarter" idx="24" hasCustomPrompt="1"/>
          </p:nvPr>
        </p:nvSpPr>
        <p:spPr>
          <a:xfrm>
            <a:off x="7247673"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9" name="Groupe 48">
            <a:extLst>
              <a:ext uri="{FF2B5EF4-FFF2-40B4-BE49-F238E27FC236}">
                <a16:creationId xmlns:a16="http://schemas.microsoft.com/office/drawing/2014/main" id="{EFBBB073-2B79-6458-48A4-27158F22B143}"/>
              </a:ext>
            </a:extLst>
          </p:cNvPr>
          <p:cNvGrpSpPr/>
          <p:nvPr userDrawn="1"/>
        </p:nvGrpSpPr>
        <p:grpSpPr>
          <a:xfrm>
            <a:off x="9422955" y="1760278"/>
            <a:ext cx="237173" cy="237173"/>
            <a:chOff x="3119998" y="3845719"/>
            <a:chExt cx="403692" cy="403692"/>
          </a:xfrm>
        </p:grpSpPr>
        <p:sp>
          <p:nvSpPr>
            <p:cNvPr id="50" name="Ellipse 49">
              <a:extLst>
                <a:ext uri="{FF2B5EF4-FFF2-40B4-BE49-F238E27FC236}">
                  <a16:creationId xmlns:a16="http://schemas.microsoft.com/office/drawing/2014/main" id="{E21E2705-7970-194E-D785-B89E8BB7452C}"/>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51" name="Groupe 50">
              <a:extLst>
                <a:ext uri="{FF2B5EF4-FFF2-40B4-BE49-F238E27FC236}">
                  <a16:creationId xmlns:a16="http://schemas.microsoft.com/office/drawing/2014/main" id="{83669E71-3917-3BA7-2E84-DC90C61B95EE}"/>
                </a:ext>
              </a:extLst>
            </p:cNvPr>
            <p:cNvGrpSpPr/>
            <p:nvPr/>
          </p:nvGrpSpPr>
          <p:grpSpPr>
            <a:xfrm>
              <a:off x="3282343" y="3941388"/>
              <a:ext cx="106178" cy="212354"/>
              <a:chOff x="3281082" y="3919818"/>
              <a:chExt cx="127747" cy="255494"/>
            </a:xfrm>
          </p:grpSpPr>
          <p:cxnSp>
            <p:nvCxnSpPr>
              <p:cNvPr id="52" name="Connecteur droit 51">
                <a:extLst>
                  <a:ext uri="{FF2B5EF4-FFF2-40B4-BE49-F238E27FC236}">
                    <a16:creationId xmlns:a16="http://schemas.microsoft.com/office/drawing/2014/main" id="{1F1A96B0-958F-70E0-B1C1-7F867757EA13}"/>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B607EB6-3824-ABF0-0203-C2C70565B94D}"/>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4" name="Espace réservé du texte 9">
            <a:extLst>
              <a:ext uri="{FF2B5EF4-FFF2-40B4-BE49-F238E27FC236}">
                <a16:creationId xmlns:a16="http://schemas.microsoft.com/office/drawing/2014/main" id="{795F1E94-8BD0-8D46-6A8D-A89A6A69DEF3}"/>
              </a:ext>
            </a:extLst>
          </p:cNvPr>
          <p:cNvSpPr>
            <a:spLocks noGrp="1"/>
          </p:cNvSpPr>
          <p:nvPr>
            <p:ph type="body" sz="quarter" idx="25" hasCustomPrompt="1"/>
          </p:nvPr>
        </p:nvSpPr>
        <p:spPr>
          <a:xfrm>
            <a:off x="9796764"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7D4F4437-87EB-9509-9B00-1B76A0E736FC}"/>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3CAD417C-6AA0-3FD6-730C-EE408CA658B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5096783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RANGE_CONTENU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grpSp>
        <p:nvGrpSpPr>
          <p:cNvPr id="38" name="Groupe 37">
            <a:extLst>
              <a:ext uri="{FF2B5EF4-FFF2-40B4-BE49-F238E27FC236}">
                <a16:creationId xmlns:a16="http://schemas.microsoft.com/office/drawing/2014/main" id="{9DF5F6B3-FFC4-3861-47AF-294E588DA30C}"/>
              </a:ext>
            </a:extLst>
          </p:cNvPr>
          <p:cNvGrpSpPr/>
          <p:nvPr userDrawn="1"/>
        </p:nvGrpSpPr>
        <p:grpSpPr>
          <a:xfrm>
            <a:off x="586628" y="4033365"/>
            <a:ext cx="237173" cy="237173"/>
            <a:chOff x="3119998" y="3845719"/>
            <a:chExt cx="403692" cy="403692"/>
          </a:xfrm>
        </p:grpSpPr>
        <p:sp>
          <p:nvSpPr>
            <p:cNvPr id="39" name="Ellipse 38">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0" name="Groupe 39">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41" name="Connecteur droit 40">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5"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96043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57" name="Espace réservé pour une image  3">
            <a:extLst>
              <a:ext uri="{FF2B5EF4-FFF2-40B4-BE49-F238E27FC236}">
                <a16:creationId xmlns:a16="http://schemas.microsoft.com/office/drawing/2014/main" id="{735A507E-6393-2509-7812-72174A04D03F}"/>
              </a:ext>
            </a:extLst>
          </p:cNvPr>
          <p:cNvSpPr>
            <a:spLocks noGrp="1"/>
          </p:cNvSpPr>
          <p:nvPr>
            <p:ph type="pic" sz="quarter" idx="10"/>
          </p:nvPr>
        </p:nvSpPr>
        <p:spPr>
          <a:xfrm>
            <a:off x="58662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65" name="Groupe 64">
            <a:extLst>
              <a:ext uri="{FF2B5EF4-FFF2-40B4-BE49-F238E27FC236}">
                <a16:creationId xmlns:a16="http://schemas.microsoft.com/office/drawing/2014/main" id="{414ACB50-4CCF-C92B-6F28-155EBE4BD266}"/>
              </a:ext>
            </a:extLst>
          </p:cNvPr>
          <p:cNvGrpSpPr/>
          <p:nvPr userDrawn="1"/>
        </p:nvGrpSpPr>
        <p:grpSpPr>
          <a:xfrm>
            <a:off x="4553758" y="4033365"/>
            <a:ext cx="237173" cy="237173"/>
            <a:chOff x="3119998" y="3845719"/>
            <a:chExt cx="403692" cy="403692"/>
          </a:xfrm>
        </p:grpSpPr>
        <p:sp>
          <p:nvSpPr>
            <p:cNvPr id="66" name="Ellipse 65">
              <a:extLst>
                <a:ext uri="{FF2B5EF4-FFF2-40B4-BE49-F238E27FC236}">
                  <a16:creationId xmlns:a16="http://schemas.microsoft.com/office/drawing/2014/main" id="{98537AF6-914B-C64D-B261-A976678E29F3}"/>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67" name="Groupe 66">
              <a:extLst>
                <a:ext uri="{FF2B5EF4-FFF2-40B4-BE49-F238E27FC236}">
                  <a16:creationId xmlns:a16="http://schemas.microsoft.com/office/drawing/2014/main" id="{B4D334C2-5CD0-FE74-FB9F-F4E46C6E6FDA}"/>
                </a:ext>
              </a:extLst>
            </p:cNvPr>
            <p:cNvGrpSpPr/>
            <p:nvPr/>
          </p:nvGrpSpPr>
          <p:grpSpPr>
            <a:xfrm>
              <a:off x="3282343" y="3941388"/>
              <a:ext cx="106178" cy="212354"/>
              <a:chOff x="3281082" y="3919818"/>
              <a:chExt cx="127747" cy="255494"/>
            </a:xfrm>
          </p:grpSpPr>
          <p:cxnSp>
            <p:nvCxnSpPr>
              <p:cNvPr id="68" name="Connecteur droit 67">
                <a:extLst>
                  <a:ext uri="{FF2B5EF4-FFF2-40B4-BE49-F238E27FC236}">
                    <a16:creationId xmlns:a16="http://schemas.microsoft.com/office/drawing/2014/main" id="{3E5E78F4-A141-447A-943B-FC23D644710C}"/>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922DE91-ED3D-09A6-9994-ECBAFCB2A588}"/>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70" name="Espace réservé du texte 9">
            <a:extLst>
              <a:ext uri="{FF2B5EF4-FFF2-40B4-BE49-F238E27FC236}">
                <a16:creationId xmlns:a16="http://schemas.microsoft.com/office/drawing/2014/main" id="{9E59B667-3E5B-A330-7E40-663A91610C6A}"/>
              </a:ext>
            </a:extLst>
          </p:cNvPr>
          <p:cNvSpPr>
            <a:spLocks noGrp="1"/>
          </p:cNvSpPr>
          <p:nvPr>
            <p:ph type="body" sz="quarter" idx="24" hasCustomPrompt="1"/>
          </p:nvPr>
        </p:nvSpPr>
        <p:spPr>
          <a:xfrm>
            <a:off x="492756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71" name="Espace réservé pour une image  3">
            <a:extLst>
              <a:ext uri="{FF2B5EF4-FFF2-40B4-BE49-F238E27FC236}">
                <a16:creationId xmlns:a16="http://schemas.microsoft.com/office/drawing/2014/main" id="{17BE22A4-1CFA-0C4F-890A-54E5C1BB559F}"/>
              </a:ext>
            </a:extLst>
          </p:cNvPr>
          <p:cNvSpPr>
            <a:spLocks noGrp="1"/>
          </p:cNvSpPr>
          <p:nvPr>
            <p:ph type="pic" sz="quarter" idx="25"/>
          </p:nvPr>
        </p:nvSpPr>
        <p:spPr>
          <a:xfrm>
            <a:off x="455375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79" name="Groupe 78">
            <a:extLst>
              <a:ext uri="{FF2B5EF4-FFF2-40B4-BE49-F238E27FC236}">
                <a16:creationId xmlns:a16="http://schemas.microsoft.com/office/drawing/2014/main" id="{092755B7-B9F5-9134-DFDB-00CEB2A18FAD}"/>
              </a:ext>
            </a:extLst>
          </p:cNvPr>
          <p:cNvGrpSpPr/>
          <p:nvPr userDrawn="1"/>
        </p:nvGrpSpPr>
        <p:grpSpPr>
          <a:xfrm>
            <a:off x="8516900" y="4033365"/>
            <a:ext cx="237173" cy="237173"/>
            <a:chOff x="3119998" y="3845719"/>
            <a:chExt cx="403692" cy="403692"/>
          </a:xfrm>
        </p:grpSpPr>
        <p:sp>
          <p:nvSpPr>
            <p:cNvPr id="80" name="Ellipse 79">
              <a:extLst>
                <a:ext uri="{FF2B5EF4-FFF2-40B4-BE49-F238E27FC236}">
                  <a16:creationId xmlns:a16="http://schemas.microsoft.com/office/drawing/2014/main" id="{B635D4C5-769C-9B47-2E0B-3DCF0DE2250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81" name="Groupe 80">
              <a:extLst>
                <a:ext uri="{FF2B5EF4-FFF2-40B4-BE49-F238E27FC236}">
                  <a16:creationId xmlns:a16="http://schemas.microsoft.com/office/drawing/2014/main" id="{F81CE89B-2695-EC89-553B-622A1C015BBF}"/>
                </a:ext>
              </a:extLst>
            </p:cNvPr>
            <p:cNvGrpSpPr/>
            <p:nvPr/>
          </p:nvGrpSpPr>
          <p:grpSpPr>
            <a:xfrm>
              <a:off x="3282343" y="3941388"/>
              <a:ext cx="106178" cy="212354"/>
              <a:chOff x="3281082" y="3919818"/>
              <a:chExt cx="127747" cy="255494"/>
            </a:xfrm>
          </p:grpSpPr>
          <p:cxnSp>
            <p:nvCxnSpPr>
              <p:cNvPr id="82" name="Connecteur droit 81">
                <a:extLst>
                  <a:ext uri="{FF2B5EF4-FFF2-40B4-BE49-F238E27FC236}">
                    <a16:creationId xmlns:a16="http://schemas.microsoft.com/office/drawing/2014/main" id="{F5A9C303-9352-0641-3372-80AF9D230C29}"/>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E3244EF7-805A-487A-3BB6-CF7B69957BEB}"/>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84" name="Espace réservé du texte 9">
            <a:extLst>
              <a:ext uri="{FF2B5EF4-FFF2-40B4-BE49-F238E27FC236}">
                <a16:creationId xmlns:a16="http://schemas.microsoft.com/office/drawing/2014/main" id="{C59251E0-2BFE-B1F8-A781-20B4D7F50CF5}"/>
              </a:ext>
            </a:extLst>
          </p:cNvPr>
          <p:cNvSpPr>
            <a:spLocks noGrp="1"/>
          </p:cNvSpPr>
          <p:nvPr>
            <p:ph type="body" sz="quarter" idx="26" hasCustomPrompt="1"/>
          </p:nvPr>
        </p:nvSpPr>
        <p:spPr>
          <a:xfrm>
            <a:off x="8890709"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85" name="Espace réservé pour une image  3">
            <a:extLst>
              <a:ext uri="{FF2B5EF4-FFF2-40B4-BE49-F238E27FC236}">
                <a16:creationId xmlns:a16="http://schemas.microsoft.com/office/drawing/2014/main" id="{54709EAC-8014-D17C-45C7-D31D7A99B7CA}"/>
              </a:ext>
            </a:extLst>
          </p:cNvPr>
          <p:cNvSpPr>
            <a:spLocks noGrp="1"/>
          </p:cNvSpPr>
          <p:nvPr>
            <p:ph type="pic" sz="quarter" idx="27"/>
          </p:nvPr>
        </p:nvSpPr>
        <p:spPr>
          <a:xfrm>
            <a:off x="8516900"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sp>
        <p:nvSpPr>
          <p:cNvPr id="87" name="Espace réservé du texte 14">
            <a:extLst>
              <a:ext uri="{FF2B5EF4-FFF2-40B4-BE49-F238E27FC236}">
                <a16:creationId xmlns:a16="http://schemas.microsoft.com/office/drawing/2014/main" id="{9BA7B4DC-C23A-CA98-DCEA-065DC3874A8C}"/>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accent4"/>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5" name="Titre 4">
            <a:extLst>
              <a:ext uri="{FF2B5EF4-FFF2-40B4-BE49-F238E27FC236}">
                <a16:creationId xmlns:a16="http://schemas.microsoft.com/office/drawing/2014/main" id="{83E4BE81-DA44-E76A-CF15-348F796BF270}"/>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829F598B-33B6-07DB-B6F5-DB42F42C1F7F}"/>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2184806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_FO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Titre 4">
            <a:extLst>
              <a:ext uri="{FF2B5EF4-FFF2-40B4-BE49-F238E27FC236}">
                <a16:creationId xmlns:a16="http://schemas.microsoft.com/office/drawing/2014/main" id="{E5AE28D7-BA05-AB6F-B3D8-B8FB9424BD72}"/>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B19DB577-453B-D171-8A52-C56344276930}"/>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8482248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RANGE_FOND + TEX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Espace réservé du texte 9">
            <a:extLst>
              <a:ext uri="{FF2B5EF4-FFF2-40B4-BE49-F238E27FC236}">
                <a16:creationId xmlns:a16="http://schemas.microsoft.com/office/drawing/2014/main" id="{20F8E529-94D7-3C50-B0F7-7DE0C2E95AE1}"/>
              </a:ext>
            </a:extLst>
          </p:cNvPr>
          <p:cNvSpPr>
            <a:spLocks noGrp="1"/>
          </p:cNvSpPr>
          <p:nvPr>
            <p:ph type="body" sz="quarter" idx="23" hasCustomPrompt="1"/>
          </p:nvPr>
        </p:nvSpPr>
        <p:spPr>
          <a:xfrm>
            <a:off x="509078" y="2000554"/>
            <a:ext cx="1067282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3"/>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D9BDA88E-3BC6-1005-B7F6-935D55F7033B}"/>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7FC7D350-2F76-3844-073C-79B984F37078}"/>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397523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_OUVERTURE 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100"/>
            </a:lvl1pPr>
          </a:lstStyle>
          <a:p>
            <a:endParaRPr lang="fr-FR"/>
          </a:p>
        </p:txBody>
      </p:sp>
      <p:sp>
        <p:nvSpPr>
          <p:cNvPr id="18"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644255" y="1111857"/>
            <a:ext cx="4685898" cy="919401"/>
          </a:xfrm>
          <a:prstGeom prst="roundRect">
            <a:avLst/>
          </a:prstGeom>
          <a:solidFill>
            <a:schemeClr val="accent1"/>
          </a:solidFill>
        </p:spPr>
        <p:txBody>
          <a:bodyPr wrap="none" tIns="0" bIns="0" rtlCol="0" anchor="ctr">
            <a:spAutoFit/>
          </a:bodyPr>
          <a:lstStyle>
            <a:lvl1pPr marL="0" indent="0">
              <a:lnSpc>
                <a:spcPct val="100000"/>
              </a:lnSpc>
              <a:spcBef>
                <a:spcPts val="0"/>
              </a:spcBef>
              <a:buNone/>
              <a:defRPr lang="fr-FR" sz="5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Lorem ipsum</a:t>
            </a:r>
            <a:endParaRPr lang="en-GB" dirty="0"/>
          </a:p>
        </p:txBody>
      </p:sp>
      <p:sp>
        <p:nvSpPr>
          <p:cNvPr id="22" name="Espace réservé du texte 14">
            <a:extLst>
              <a:ext uri="{FF2B5EF4-FFF2-40B4-BE49-F238E27FC236}">
                <a16:creationId xmlns:a16="http://schemas.microsoft.com/office/drawing/2014/main" id="{1A76CFD4-911B-5953-C559-4ABA69C37EAA}"/>
              </a:ext>
            </a:extLst>
          </p:cNvPr>
          <p:cNvSpPr>
            <a:spLocks noGrp="1"/>
          </p:cNvSpPr>
          <p:nvPr>
            <p:ph type="body" sz="quarter" idx="12" hasCustomPrompt="1"/>
          </p:nvPr>
        </p:nvSpPr>
        <p:spPr>
          <a:xfrm>
            <a:off x="2026296" y="2730276"/>
            <a:ext cx="1840568"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a:t>Lorem ipsum</a:t>
            </a:r>
            <a:endParaRPr lang="en-GB" dirty="0"/>
          </a:p>
        </p:txBody>
      </p:sp>
      <p:sp>
        <p:nvSpPr>
          <p:cNvPr id="23" name="Espace réservé du texte 14">
            <a:extLst>
              <a:ext uri="{FF2B5EF4-FFF2-40B4-BE49-F238E27FC236}">
                <a16:creationId xmlns:a16="http://schemas.microsoft.com/office/drawing/2014/main" id="{6C0ADFA0-C29F-0C42-46E9-DFC36BD56CCA}"/>
              </a:ext>
            </a:extLst>
          </p:cNvPr>
          <p:cNvSpPr>
            <a:spLocks noGrp="1"/>
          </p:cNvSpPr>
          <p:nvPr>
            <p:ph type="body" sz="quarter" idx="13" hasCustomPrompt="1"/>
          </p:nvPr>
        </p:nvSpPr>
        <p:spPr>
          <a:xfrm>
            <a:off x="2026296" y="3250745"/>
            <a:ext cx="1994457"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err="1"/>
              <a:t>Dolor</a:t>
            </a:r>
            <a:r>
              <a:rPr lang="fr-FR" dirty="0"/>
              <a:t> sit </a:t>
            </a:r>
            <a:r>
              <a:rPr lang="fr-FR" dirty="0" err="1"/>
              <a:t>amet</a:t>
            </a:r>
            <a:endParaRPr lang="en-GB" dirty="0"/>
          </a:p>
        </p:txBody>
      </p:sp>
      <p:sp>
        <p:nvSpPr>
          <p:cNvPr id="25"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2" name="Espace réservé du numéro de diapositive 5">
            <a:extLst>
              <a:ext uri="{FF2B5EF4-FFF2-40B4-BE49-F238E27FC236}">
                <a16:creationId xmlns:a16="http://schemas.microsoft.com/office/drawing/2014/main" id="{A7883330-8FF9-8D1D-3F67-36EE81A93D49}"/>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808660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_OUVERTURE 2">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7C2B151-D540-1A0D-54B7-55351E1E8532}"/>
              </a:ext>
            </a:extLst>
          </p:cNvPr>
          <p:cNvCxnSpPr>
            <a:cxnSpLocks/>
          </p:cNvCxnSpPr>
          <p:nvPr userDrawn="1"/>
        </p:nvCxnSpPr>
        <p:spPr>
          <a:xfrm flipH="1">
            <a:off x="0" y="1654306"/>
            <a:ext cx="1475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6096000" y="0"/>
            <a:ext cx="609600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6"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722777" y="1022639"/>
            <a:ext cx="6545562" cy="681038"/>
          </a:xfrm>
          <a:prstGeom prst="roundRect">
            <a:avLst/>
          </a:prstGeom>
          <a:solidFill>
            <a:schemeClr val="accent1"/>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Titre de la partie sur une</a:t>
            </a:r>
            <a:endParaRPr lang="en-GB" dirty="0"/>
          </a:p>
        </p:txBody>
      </p:sp>
      <p:sp>
        <p:nvSpPr>
          <p:cNvPr id="17" name="Espace réservé du texte 14">
            <a:extLst>
              <a:ext uri="{FF2B5EF4-FFF2-40B4-BE49-F238E27FC236}">
                <a16:creationId xmlns:a16="http://schemas.microsoft.com/office/drawing/2014/main" id="{6DE015D0-A2B9-242E-9183-E19F2DBD669B}"/>
              </a:ext>
            </a:extLst>
          </p:cNvPr>
          <p:cNvSpPr>
            <a:spLocks noGrp="1"/>
          </p:cNvSpPr>
          <p:nvPr>
            <p:ph type="body" sz="quarter" idx="16" hasCustomPrompt="1"/>
          </p:nvPr>
        </p:nvSpPr>
        <p:spPr>
          <a:xfrm>
            <a:off x="1722777" y="2803585"/>
            <a:ext cx="3009126"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Sous-titre sur une</a:t>
            </a:r>
            <a:endParaRPr lang="en-GB" dirty="0"/>
          </a:p>
        </p:txBody>
      </p:sp>
      <p:sp>
        <p:nvSpPr>
          <p:cNvPr id="30"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3" name="Espace réservé du texte 14">
            <a:extLst>
              <a:ext uri="{FF2B5EF4-FFF2-40B4-BE49-F238E27FC236}">
                <a16:creationId xmlns:a16="http://schemas.microsoft.com/office/drawing/2014/main" id="{2197ECEF-FB76-BF27-D702-1F9DA17B0825}"/>
              </a:ext>
            </a:extLst>
          </p:cNvPr>
          <p:cNvSpPr>
            <a:spLocks noGrp="1"/>
          </p:cNvSpPr>
          <p:nvPr>
            <p:ph type="body" sz="quarter" idx="21" hasCustomPrompt="1"/>
          </p:nvPr>
        </p:nvSpPr>
        <p:spPr>
          <a:xfrm>
            <a:off x="1722777" y="4618610"/>
            <a:ext cx="3874700" cy="307777"/>
          </a:xfrm>
          <a:prstGeom prst="rect">
            <a:avLst/>
          </a:prstGeom>
          <a:noFill/>
        </p:spPr>
        <p:txBody>
          <a:bodyPr wrap="square" rtlCol="0" anchor="t">
            <a:spAutoFit/>
          </a:bodyPr>
          <a:lstStyle>
            <a:lvl1pPr marL="0" indent="0">
              <a:lnSpc>
                <a:spcPct val="100000"/>
              </a:lnSpc>
              <a:spcBef>
                <a:spcPts val="0"/>
              </a:spcBef>
              <a:buNone/>
              <a:defRPr lang="en-GB" sz="1400" b="1" dirty="0">
                <a:solidFill>
                  <a:schemeClr val="accent4"/>
                </a:solidFill>
                <a:latin typeface="Aptos" panose="020B0004020202020204" pitchFamily="34" charset="0"/>
              </a:defRPr>
            </a:lvl1pPr>
          </a:lstStyle>
          <a:p>
            <a:pPr marL="0" lvl="0"/>
            <a:r>
              <a:rPr lang="fr-FR" dirty="0"/>
              <a:t>ATTENTION / IMPORTANT</a:t>
            </a:r>
            <a:endParaRPr lang="en-GB" dirty="0"/>
          </a:p>
        </p:txBody>
      </p:sp>
      <p:sp>
        <p:nvSpPr>
          <p:cNvPr id="7" name="Espace réservé du texte 9">
            <a:extLst>
              <a:ext uri="{FF2B5EF4-FFF2-40B4-BE49-F238E27FC236}">
                <a16:creationId xmlns:a16="http://schemas.microsoft.com/office/drawing/2014/main" id="{CE14978D-3A81-377A-9901-330910A38272}"/>
              </a:ext>
            </a:extLst>
          </p:cNvPr>
          <p:cNvSpPr>
            <a:spLocks noGrp="1"/>
          </p:cNvSpPr>
          <p:nvPr>
            <p:ph type="body" sz="quarter" idx="26" hasCustomPrompt="1"/>
          </p:nvPr>
        </p:nvSpPr>
        <p:spPr>
          <a:xfrm>
            <a:off x="1722777" y="4977665"/>
            <a:ext cx="3874700" cy="1038917"/>
          </a:xfrm>
          <a:prstGeom prst="rect">
            <a:avLst/>
          </a:prstGeom>
        </p:spPr>
        <p:txBody>
          <a:bodyPr/>
          <a:lstStyle>
            <a:lvl1pPr marL="0" indent="0">
              <a:lnSpc>
                <a:spcPct val="100000"/>
              </a:lnSpc>
              <a:spcBef>
                <a:spcPts val="0"/>
              </a:spcBef>
              <a:buNone/>
              <a:defRPr sz="1400" b="0">
                <a:solidFill>
                  <a:schemeClr val="tx1"/>
                </a:solidFill>
                <a:latin typeface="+mn-lt"/>
              </a:defRPr>
            </a:lvl1pPr>
            <a:lvl2pPr marL="0" indent="0" algn="l" defTabSz="914400" rtl="0" eaLnBrk="1" latinLnBrk="0" hangingPunct="1">
              <a:lnSpc>
                <a:spcPct val="100000"/>
              </a:lnSpc>
              <a:spcBef>
                <a:spcPts val="0"/>
              </a:spcBef>
              <a:buClr>
                <a:schemeClr val="accent1"/>
              </a:buClr>
              <a:buFont typeface="Aptos" panose="020B0004020202020204" pitchFamily="34" charset="0"/>
              <a:buNone/>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p:txBody>
      </p:sp>
      <p:sp>
        <p:nvSpPr>
          <p:cNvPr id="11" name="Espace réservé du texte 14">
            <a:extLst>
              <a:ext uri="{FF2B5EF4-FFF2-40B4-BE49-F238E27FC236}">
                <a16:creationId xmlns:a16="http://schemas.microsoft.com/office/drawing/2014/main" id="{43A1BC1F-D43E-180C-2B90-7E47B9C3A9CE}"/>
              </a:ext>
            </a:extLst>
          </p:cNvPr>
          <p:cNvSpPr>
            <a:spLocks noGrp="1"/>
          </p:cNvSpPr>
          <p:nvPr>
            <p:ph type="body" sz="quarter" idx="27" hasCustomPrompt="1"/>
          </p:nvPr>
        </p:nvSpPr>
        <p:spPr>
          <a:xfrm>
            <a:off x="1722777" y="1790010"/>
            <a:ext cx="3883119" cy="681038"/>
          </a:xfrm>
          <a:prstGeom prst="roundRect">
            <a:avLst/>
          </a:prstGeom>
          <a:solidFill>
            <a:schemeClr val="accent1"/>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12" name="Espace réservé du texte 14">
            <a:extLst>
              <a:ext uri="{FF2B5EF4-FFF2-40B4-BE49-F238E27FC236}">
                <a16:creationId xmlns:a16="http://schemas.microsoft.com/office/drawing/2014/main" id="{C08527D6-E58A-3E92-0C2E-88D0ECF0F1D4}"/>
              </a:ext>
            </a:extLst>
          </p:cNvPr>
          <p:cNvSpPr>
            <a:spLocks noGrp="1"/>
          </p:cNvSpPr>
          <p:nvPr>
            <p:ph type="body" sz="quarter" idx="28" hasCustomPrompt="1"/>
          </p:nvPr>
        </p:nvSpPr>
        <p:spPr>
          <a:xfrm>
            <a:off x="1722777" y="3301722"/>
            <a:ext cx="2400568"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2" name="Espace réservé du numéro de diapositive 5">
            <a:extLst>
              <a:ext uri="{FF2B5EF4-FFF2-40B4-BE49-F238E27FC236}">
                <a16:creationId xmlns:a16="http://schemas.microsoft.com/office/drawing/2014/main" id="{2ECDAA74-2863-B224-635B-B31522699A6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801209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_CONTENU 1">
    <p:spTree>
      <p:nvGrpSpPr>
        <p:cNvPr id="1" name=""/>
        <p:cNvGrpSpPr/>
        <p:nvPr/>
      </p:nvGrpSpPr>
      <p:grpSpPr>
        <a:xfrm>
          <a:off x="0" y="0"/>
          <a:ext cx="0" cy="0"/>
          <a:chOff x="0" y="0"/>
          <a:chExt cx="0" cy="0"/>
        </a:xfrm>
      </p:grpSpPr>
      <p:sp>
        <p:nvSpPr>
          <p:cNvPr id="7" name="Espace réservé pour une image  3">
            <a:extLst>
              <a:ext uri="{FF2B5EF4-FFF2-40B4-BE49-F238E27FC236}">
                <a16:creationId xmlns:a16="http://schemas.microsoft.com/office/drawing/2014/main" id="{9D0C42DD-E25A-C277-6774-2F39FF2DCA84}"/>
              </a:ext>
            </a:extLst>
          </p:cNvPr>
          <p:cNvSpPr>
            <a:spLocks noGrp="1"/>
          </p:cNvSpPr>
          <p:nvPr>
            <p:ph type="pic" sz="quarter" idx="24"/>
          </p:nvPr>
        </p:nvSpPr>
        <p:spPr>
          <a:xfrm>
            <a:off x="947928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3"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509079" y="1529312"/>
            <a:ext cx="8474901"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A8C5E024-1A32-317D-A2C8-4C56266FBD59}"/>
              </a:ext>
            </a:extLst>
          </p:cNvPr>
          <p:cNvSpPr>
            <a:spLocks noGrp="1"/>
          </p:cNvSpPr>
          <p:nvPr>
            <p:ph type="title"/>
          </p:nvPr>
        </p:nvSpPr>
        <p:spPr>
          <a:xfrm>
            <a:off x="509078" y="243694"/>
            <a:ext cx="8474902"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6163049" y="5750700"/>
            <a:ext cx="4210127" cy="399238"/>
          </a:xfrm>
          <a:prstGeom prst="roundRect">
            <a:avLst>
              <a:gd name="adj" fmla="val 14758"/>
            </a:avLst>
          </a:prstGeom>
          <a:solidFill>
            <a:schemeClr val="accent1"/>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3" name="Espace réservé du numéro de diapositive 5">
            <a:extLst>
              <a:ext uri="{FF2B5EF4-FFF2-40B4-BE49-F238E27FC236}">
                <a16:creationId xmlns:a16="http://schemas.microsoft.com/office/drawing/2014/main" id="{D7895F1D-3D66-8248-957A-AF8568148864}"/>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9228082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_CONTENU 1 bis">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00B9B12-E5EC-76D1-E4E6-FA262F60245D}"/>
              </a:ext>
            </a:extLst>
          </p:cNvPr>
          <p:cNvSpPr>
            <a:spLocks noGrp="1"/>
          </p:cNvSpPr>
          <p:nvPr>
            <p:ph type="pic" sz="quarter" idx="10"/>
          </p:nvPr>
        </p:nvSpPr>
        <p:spPr>
          <a:xfrm>
            <a:off x="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1885873" y="5750700"/>
            <a:ext cx="4210127" cy="399238"/>
          </a:xfrm>
          <a:prstGeom prst="roundRect">
            <a:avLst>
              <a:gd name="adj" fmla="val 14758"/>
            </a:avLst>
          </a:prstGeom>
          <a:solidFill>
            <a:schemeClr val="accent1"/>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7"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3246299" y="1529312"/>
            <a:ext cx="8446500"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F6516E02-B516-874C-7D6C-CF85724AE5BD}"/>
              </a:ext>
            </a:extLst>
          </p:cNvPr>
          <p:cNvSpPr>
            <a:spLocks noGrp="1"/>
          </p:cNvSpPr>
          <p:nvPr>
            <p:ph type="title"/>
          </p:nvPr>
        </p:nvSpPr>
        <p:spPr>
          <a:xfrm>
            <a:off x="3230880" y="243694"/>
            <a:ext cx="8461919"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3" name="Espace réservé du numéro de diapositive 5">
            <a:extLst>
              <a:ext uri="{FF2B5EF4-FFF2-40B4-BE49-F238E27FC236}">
                <a16:creationId xmlns:a16="http://schemas.microsoft.com/office/drawing/2014/main" id="{6AEF2B33-3E00-8FEA-54CE-C58C84A157B8}"/>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2138711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MODUS OPERANDI">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92CDE-BE55-3B1A-91B7-B4E383E919A1}"/>
              </a:ext>
            </a:extLst>
          </p:cNvPr>
          <p:cNvSpPr/>
          <p:nvPr userDrawn="1"/>
        </p:nvSpPr>
        <p:spPr>
          <a:xfrm>
            <a:off x="0" y="1213055"/>
            <a:ext cx="12192000" cy="4431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logo, Graphique, capture d’écran, conception&#10;&#10;Description générée automatiquement">
            <a:extLst>
              <a:ext uri="{FF2B5EF4-FFF2-40B4-BE49-F238E27FC236}">
                <a16:creationId xmlns:a16="http://schemas.microsoft.com/office/drawing/2014/main" id="{3BB09AFD-F4E8-F47E-2214-94452CAA3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2" name="Titre 21">
            <a:extLst>
              <a:ext uri="{FF2B5EF4-FFF2-40B4-BE49-F238E27FC236}">
                <a16:creationId xmlns:a16="http://schemas.microsoft.com/office/drawing/2014/main" id="{D1CE18B3-A1F4-8D9C-6830-8736FC2872EE}"/>
              </a:ext>
            </a:extLst>
          </p:cNvPr>
          <p:cNvSpPr>
            <a:spLocks noGrp="1"/>
          </p:cNvSpPr>
          <p:nvPr>
            <p:ph type="title" hasCustomPrompt="1"/>
          </p:nvPr>
        </p:nvSpPr>
        <p:spPr>
          <a:xfrm>
            <a:off x="641979" y="530397"/>
            <a:ext cx="5707012" cy="923330"/>
          </a:xfrm>
          <a:prstGeom prst="rect">
            <a:avLst/>
          </a:prstGeom>
          <a:noFill/>
        </p:spPr>
        <p:txBody>
          <a:bodyPr wrap="none" rtlCol="0" anchor="b">
            <a:spAutoFit/>
          </a:bodyPr>
          <a:lstStyle>
            <a:lvl1pPr>
              <a:defRPr lang="fr-FR" sz="5400">
                <a:solidFill>
                  <a:schemeClr val="tx1">
                    <a:lumMod val="75000"/>
                    <a:lumOff val="25000"/>
                  </a:schemeClr>
                </a:solidFill>
                <a:latin typeface="Work Sans Black" panose="00000A00000000000000" pitchFamily="50" charset="0"/>
                <a:ea typeface="+mn-ea"/>
                <a:cs typeface="+mn-cs"/>
              </a:defRPr>
            </a:lvl1pPr>
          </a:lstStyle>
          <a:p>
            <a:pPr marL="0" lvl="0">
              <a:lnSpc>
                <a:spcPct val="100000"/>
              </a:lnSpc>
            </a:pPr>
            <a:r>
              <a:rPr lang="fr-FR" dirty="0"/>
              <a:t>Modus operandi</a:t>
            </a:r>
          </a:p>
        </p:txBody>
      </p:sp>
      <p:pic>
        <p:nvPicPr>
          <p:cNvPr id="3" name="Graphique 2">
            <a:extLst>
              <a:ext uri="{FF2B5EF4-FFF2-40B4-BE49-F238E27FC236}">
                <a16:creationId xmlns:a16="http://schemas.microsoft.com/office/drawing/2014/main" id="{0E8B1B27-2BC2-BA8A-E570-364F32C8241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1467" y="256532"/>
            <a:ext cx="597106" cy="597106"/>
          </a:xfrm>
          <a:prstGeom prst="rect">
            <a:avLst/>
          </a:prstGeom>
        </p:spPr>
      </p:pic>
      <p:sp>
        <p:nvSpPr>
          <p:cNvPr id="7" name="Espace réservé du texte 14">
            <a:extLst>
              <a:ext uri="{FF2B5EF4-FFF2-40B4-BE49-F238E27FC236}">
                <a16:creationId xmlns:a16="http://schemas.microsoft.com/office/drawing/2014/main" id="{7EB0CE55-BE12-FB15-34ED-1754854DB01F}"/>
              </a:ext>
            </a:extLst>
          </p:cNvPr>
          <p:cNvSpPr>
            <a:spLocks noGrp="1"/>
          </p:cNvSpPr>
          <p:nvPr>
            <p:ph type="body" sz="quarter" idx="22" hasCustomPrompt="1"/>
          </p:nvPr>
        </p:nvSpPr>
        <p:spPr>
          <a:xfrm>
            <a:off x="5132996" y="5432088"/>
            <a:ext cx="3039231" cy="425715"/>
          </a:xfrm>
          <a:prstGeom prst="roundRect">
            <a:avLst>
              <a:gd name="adj" fmla="val 14758"/>
            </a:avLst>
          </a:prstGeom>
          <a:solidFill>
            <a:schemeClr val="accent2"/>
          </a:solidFill>
        </p:spPr>
        <p:txBody>
          <a:bodyPr wrap="none" lIns="504000" tIns="72000" bIns="72000" rtlCol="0" anchor="ctr">
            <a:spAutoFit/>
          </a:bodyPr>
          <a:lstStyle>
            <a:lvl1pPr marL="0" indent="0">
              <a:lnSpc>
                <a:spcPct val="100000"/>
              </a:lnSpc>
              <a:spcBef>
                <a:spcPts val="0"/>
              </a:spcBef>
              <a:buNone/>
              <a:defRPr lang="en-GB" sz="1600" dirty="0">
                <a:solidFill>
                  <a:schemeClr val="tx1"/>
                </a:solidFill>
                <a:latin typeface="Aptos" panose="020B0004020202020204" pitchFamily="34" charset="0"/>
              </a:defRPr>
            </a:lvl1pPr>
          </a:lstStyle>
          <a:p>
            <a:pPr marL="0" lvl="0"/>
            <a:r>
              <a:rPr lang="fr-FR" dirty="0"/>
              <a:t>Votre texte ici sur une ligne.</a:t>
            </a:r>
          </a:p>
        </p:txBody>
      </p:sp>
      <p:sp>
        <p:nvSpPr>
          <p:cNvPr id="14" name="Espace réservé du texte 14">
            <a:extLst>
              <a:ext uri="{FF2B5EF4-FFF2-40B4-BE49-F238E27FC236}">
                <a16:creationId xmlns:a16="http://schemas.microsoft.com/office/drawing/2014/main" id="{76C258BC-5F02-AF94-9F5A-BEA358170F1F}"/>
              </a:ext>
            </a:extLst>
          </p:cNvPr>
          <p:cNvSpPr>
            <a:spLocks noGrp="1"/>
          </p:cNvSpPr>
          <p:nvPr>
            <p:ph type="body" sz="quarter" idx="25" hasCustomPrompt="1"/>
          </p:nvPr>
        </p:nvSpPr>
        <p:spPr>
          <a:xfrm>
            <a:off x="641979" y="2220081"/>
            <a:ext cx="1971069" cy="707886"/>
          </a:xfrm>
          <a:prstGeom prst="rect">
            <a:avLst/>
          </a:prstGeom>
          <a:noFill/>
        </p:spPr>
        <p:txBody>
          <a:bodyPr wrap="square" rtlCol="0" anchor="t">
            <a:spAutoFit/>
          </a:bodyPr>
          <a:lstStyle>
            <a:lvl1pPr marL="0" indent="0">
              <a:lnSpc>
                <a:spcPct val="100000"/>
              </a:lnSpc>
              <a:spcBef>
                <a:spcPts val="0"/>
              </a:spcBef>
              <a:buNone/>
              <a:defRPr lang="en-GB" sz="2000" dirty="0">
                <a:solidFill>
                  <a:schemeClr val="accent2"/>
                </a:solidFill>
                <a:latin typeface="Aptos" panose="020B0004020202020204" pitchFamily="34" charset="0"/>
              </a:defRPr>
            </a:lvl1pPr>
          </a:lstStyle>
          <a:p>
            <a:pPr marL="0" lvl="0"/>
            <a:r>
              <a:rPr lang="fr-FR" dirty="0"/>
              <a:t>Texte ici sur plusieurs lignes.</a:t>
            </a:r>
          </a:p>
        </p:txBody>
      </p:sp>
      <p:sp>
        <p:nvSpPr>
          <p:cNvPr id="20" name="Espace réservé du texte 19">
            <a:extLst>
              <a:ext uri="{FF2B5EF4-FFF2-40B4-BE49-F238E27FC236}">
                <a16:creationId xmlns:a16="http://schemas.microsoft.com/office/drawing/2014/main" id="{B56DCAA7-72F0-8E6B-53F3-4539EA87C95D}"/>
              </a:ext>
            </a:extLst>
          </p:cNvPr>
          <p:cNvSpPr>
            <a:spLocks noGrp="1"/>
          </p:cNvSpPr>
          <p:nvPr>
            <p:ph type="body" sz="quarter" idx="26" hasCustomPrompt="1"/>
          </p:nvPr>
        </p:nvSpPr>
        <p:spPr>
          <a:xfrm>
            <a:off x="731679" y="1767621"/>
            <a:ext cx="342265" cy="344231"/>
          </a:xfrm>
          <a:prstGeom prst="ellipse">
            <a:avLst/>
          </a:prstGeom>
          <a:ln w="28575">
            <a:solidFill>
              <a:schemeClr val="accent2"/>
            </a:solidFill>
          </a:ln>
        </p:spPr>
        <p:txBody>
          <a:bodyPr anchor="ctr"/>
          <a:lstStyle>
            <a:lvl1pPr marL="0" indent="0" algn="ctr">
              <a:lnSpc>
                <a:spcPct val="100000"/>
              </a:lnSpc>
              <a:spcBef>
                <a:spcPts val="0"/>
              </a:spcBef>
              <a:buNone/>
              <a:defRPr sz="1600" b="1">
                <a:solidFill>
                  <a:schemeClr val="accent2"/>
                </a:solidFill>
              </a:defRPr>
            </a:lvl1pPr>
            <a:lvl2pPr marL="457200" indent="0" algn="ctr">
              <a:lnSpc>
                <a:spcPct val="100000"/>
              </a:lnSpc>
              <a:spcBef>
                <a:spcPts val="0"/>
              </a:spcBef>
              <a:buNone/>
              <a:defRPr sz="1100"/>
            </a:lvl2pPr>
            <a:lvl3pPr marL="914400" indent="0" algn="ctr">
              <a:lnSpc>
                <a:spcPct val="100000"/>
              </a:lnSpc>
              <a:spcBef>
                <a:spcPts val="0"/>
              </a:spcBef>
              <a:buNone/>
              <a:defRPr sz="1100"/>
            </a:lvl3pPr>
            <a:lvl4pPr marL="1371600" indent="0" algn="ctr">
              <a:lnSpc>
                <a:spcPct val="100000"/>
              </a:lnSpc>
              <a:spcBef>
                <a:spcPts val="0"/>
              </a:spcBef>
              <a:buNone/>
              <a:defRPr sz="1100"/>
            </a:lvl4pPr>
            <a:lvl5pPr marL="1828800" indent="0" algn="ctr">
              <a:lnSpc>
                <a:spcPct val="100000"/>
              </a:lnSpc>
              <a:spcBef>
                <a:spcPts val="0"/>
              </a:spcBef>
              <a:buNone/>
              <a:defRPr sz="1100"/>
            </a:lvl5pPr>
          </a:lstStyle>
          <a:p>
            <a:pPr lvl="0"/>
            <a:r>
              <a:rPr lang="fr-FR" dirty="0"/>
              <a:t>1</a:t>
            </a:r>
          </a:p>
        </p:txBody>
      </p:sp>
      <p:sp>
        <p:nvSpPr>
          <p:cNvPr id="26" name="Espace réservé du texte 14">
            <a:extLst>
              <a:ext uri="{FF2B5EF4-FFF2-40B4-BE49-F238E27FC236}">
                <a16:creationId xmlns:a16="http://schemas.microsoft.com/office/drawing/2014/main" id="{47DFFE67-3308-3BE5-DC38-A7BBDECDF44C}"/>
              </a:ext>
            </a:extLst>
          </p:cNvPr>
          <p:cNvSpPr>
            <a:spLocks noGrp="1"/>
          </p:cNvSpPr>
          <p:nvPr>
            <p:ph type="body" sz="quarter" idx="27" hasCustomPrompt="1"/>
          </p:nvPr>
        </p:nvSpPr>
        <p:spPr>
          <a:xfrm>
            <a:off x="2828919" y="2220081"/>
            <a:ext cx="1971069" cy="707886"/>
          </a:xfrm>
          <a:prstGeom prst="rect">
            <a:avLst/>
          </a:prstGeom>
          <a:noFill/>
        </p:spPr>
        <p:txBody>
          <a:bodyPr wrap="square" rtlCol="0" anchor="t">
            <a:spAutoFit/>
          </a:bodyPr>
          <a:lstStyle>
            <a:lvl1pPr marL="0" indent="0">
              <a:lnSpc>
                <a:spcPct val="100000"/>
              </a:lnSpc>
              <a:spcBef>
                <a:spcPts val="0"/>
              </a:spcBef>
              <a:buNone/>
              <a:defRPr lang="en-GB" sz="2000" dirty="0">
                <a:solidFill>
                  <a:schemeClr val="accent2"/>
                </a:solidFill>
                <a:latin typeface="Aptos" panose="020B0004020202020204" pitchFamily="34" charset="0"/>
              </a:defRPr>
            </a:lvl1pPr>
          </a:lstStyle>
          <a:p>
            <a:pPr marL="0" lvl="0"/>
            <a:r>
              <a:rPr lang="fr-FR" dirty="0"/>
              <a:t>Texte ici sur plusieurs lignes.</a:t>
            </a:r>
          </a:p>
        </p:txBody>
      </p:sp>
      <p:sp>
        <p:nvSpPr>
          <p:cNvPr id="27" name="Espace réservé du texte 19">
            <a:extLst>
              <a:ext uri="{FF2B5EF4-FFF2-40B4-BE49-F238E27FC236}">
                <a16:creationId xmlns:a16="http://schemas.microsoft.com/office/drawing/2014/main" id="{D2470563-FFFA-B4EF-AA73-683621AEA8F7}"/>
              </a:ext>
            </a:extLst>
          </p:cNvPr>
          <p:cNvSpPr>
            <a:spLocks noGrp="1"/>
          </p:cNvSpPr>
          <p:nvPr>
            <p:ph type="body" sz="quarter" idx="28" hasCustomPrompt="1"/>
          </p:nvPr>
        </p:nvSpPr>
        <p:spPr>
          <a:xfrm>
            <a:off x="2918619" y="1767621"/>
            <a:ext cx="342265" cy="344231"/>
          </a:xfrm>
          <a:prstGeom prst="ellipse">
            <a:avLst/>
          </a:prstGeom>
          <a:ln w="28575">
            <a:solidFill>
              <a:schemeClr val="accent2"/>
            </a:solidFill>
          </a:ln>
        </p:spPr>
        <p:txBody>
          <a:bodyPr anchor="ctr"/>
          <a:lstStyle>
            <a:lvl1pPr marL="0" indent="0" algn="ctr">
              <a:lnSpc>
                <a:spcPct val="100000"/>
              </a:lnSpc>
              <a:spcBef>
                <a:spcPts val="0"/>
              </a:spcBef>
              <a:buNone/>
              <a:defRPr sz="1600" b="1">
                <a:solidFill>
                  <a:schemeClr val="accent2"/>
                </a:solidFill>
              </a:defRPr>
            </a:lvl1pPr>
            <a:lvl2pPr marL="457200" indent="0" algn="ctr">
              <a:lnSpc>
                <a:spcPct val="100000"/>
              </a:lnSpc>
              <a:spcBef>
                <a:spcPts val="0"/>
              </a:spcBef>
              <a:buNone/>
              <a:defRPr sz="1100"/>
            </a:lvl2pPr>
            <a:lvl3pPr marL="914400" indent="0" algn="ctr">
              <a:lnSpc>
                <a:spcPct val="100000"/>
              </a:lnSpc>
              <a:spcBef>
                <a:spcPts val="0"/>
              </a:spcBef>
              <a:buNone/>
              <a:defRPr sz="1100"/>
            </a:lvl3pPr>
            <a:lvl4pPr marL="1371600" indent="0" algn="ctr">
              <a:lnSpc>
                <a:spcPct val="100000"/>
              </a:lnSpc>
              <a:spcBef>
                <a:spcPts val="0"/>
              </a:spcBef>
              <a:buNone/>
              <a:defRPr sz="1100"/>
            </a:lvl4pPr>
            <a:lvl5pPr marL="1828800" indent="0" algn="ctr">
              <a:lnSpc>
                <a:spcPct val="100000"/>
              </a:lnSpc>
              <a:spcBef>
                <a:spcPts val="0"/>
              </a:spcBef>
              <a:buNone/>
              <a:defRPr sz="1100"/>
            </a:lvl5pPr>
          </a:lstStyle>
          <a:p>
            <a:pPr lvl="0"/>
            <a:r>
              <a:rPr lang="fr-FR" dirty="0"/>
              <a:t>2</a:t>
            </a:r>
          </a:p>
        </p:txBody>
      </p:sp>
      <p:sp>
        <p:nvSpPr>
          <p:cNvPr id="28" name="Espace réservé du texte 14">
            <a:extLst>
              <a:ext uri="{FF2B5EF4-FFF2-40B4-BE49-F238E27FC236}">
                <a16:creationId xmlns:a16="http://schemas.microsoft.com/office/drawing/2014/main" id="{69239A85-A9E8-73C7-9C2B-FDF0482B40AD}"/>
              </a:ext>
            </a:extLst>
          </p:cNvPr>
          <p:cNvSpPr>
            <a:spLocks noGrp="1"/>
          </p:cNvSpPr>
          <p:nvPr>
            <p:ph type="body" sz="quarter" idx="29" hasCustomPrompt="1"/>
          </p:nvPr>
        </p:nvSpPr>
        <p:spPr>
          <a:xfrm>
            <a:off x="5015859" y="2220081"/>
            <a:ext cx="1971069" cy="707886"/>
          </a:xfrm>
          <a:prstGeom prst="rect">
            <a:avLst/>
          </a:prstGeom>
          <a:noFill/>
        </p:spPr>
        <p:txBody>
          <a:bodyPr wrap="square" rtlCol="0" anchor="t">
            <a:spAutoFit/>
          </a:bodyPr>
          <a:lstStyle>
            <a:lvl1pPr marL="0" indent="0">
              <a:lnSpc>
                <a:spcPct val="100000"/>
              </a:lnSpc>
              <a:spcBef>
                <a:spcPts val="0"/>
              </a:spcBef>
              <a:buNone/>
              <a:defRPr lang="en-GB" sz="2000" dirty="0">
                <a:solidFill>
                  <a:schemeClr val="accent2"/>
                </a:solidFill>
                <a:latin typeface="Aptos" panose="020B0004020202020204" pitchFamily="34" charset="0"/>
              </a:defRPr>
            </a:lvl1pPr>
          </a:lstStyle>
          <a:p>
            <a:pPr marL="0" lvl="0"/>
            <a:r>
              <a:rPr lang="fr-FR" dirty="0"/>
              <a:t>Texte ici sur plusieurs lignes.</a:t>
            </a:r>
          </a:p>
        </p:txBody>
      </p:sp>
      <p:sp>
        <p:nvSpPr>
          <p:cNvPr id="29" name="Espace réservé du texte 19">
            <a:extLst>
              <a:ext uri="{FF2B5EF4-FFF2-40B4-BE49-F238E27FC236}">
                <a16:creationId xmlns:a16="http://schemas.microsoft.com/office/drawing/2014/main" id="{74498A95-63A2-8985-515D-6B3075BD8341}"/>
              </a:ext>
            </a:extLst>
          </p:cNvPr>
          <p:cNvSpPr>
            <a:spLocks noGrp="1"/>
          </p:cNvSpPr>
          <p:nvPr>
            <p:ph type="body" sz="quarter" idx="30" hasCustomPrompt="1"/>
          </p:nvPr>
        </p:nvSpPr>
        <p:spPr>
          <a:xfrm>
            <a:off x="5105559" y="1767621"/>
            <a:ext cx="342265" cy="344231"/>
          </a:xfrm>
          <a:prstGeom prst="ellipse">
            <a:avLst/>
          </a:prstGeom>
          <a:ln w="28575">
            <a:solidFill>
              <a:schemeClr val="accent2"/>
            </a:solidFill>
          </a:ln>
        </p:spPr>
        <p:txBody>
          <a:bodyPr anchor="ctr"/>
          <a:lstStyle>
            <a:lvl1pPr marL="0" indent="0" algn="ctr">
              <a:lnSpc>
                <a:spcPct val="100000"/>
              </a:lnSpc>
              <a:spcBef>
                <a:spcPts val="0"/>
              </a:spcBef>
              <a:buNone/>
              <a:defRPr sz="1600" b="1">
                <a:solidFill>
                  <a:schemeClr val="accent2"/>
                </a:solidFill>
              </a:defRPr>
            </a:lvl1pPr>
            <a:lvl2pPr marL="457200" indent="0" algn="ctr">
              <a:lnSpc>
                <a:spcPct val="100000"/>
              </a:lnSpc>
              <a:spcBef>
                <a:spcPts val="0"/>
              </a:spcBef>
              <a:buNone/>
              <a:defRPr sz="1100"/>
            </a:lvl2pPr>
            <a:lvl3pPr marL="914400" indent="0" algn="ctr">
              <a:lnSpc>
                <a:spcPct val="100000"/>
              </a:lnSpc>
              <a:spcBef>
                <a:spcPts val="0"/>
              </a:spcBef>
              <a:buNone/>
              <a:defRPr sz="1100"/>
            </a:lvl3pPr>
            <a:lvl4pPr marL="1371600" indent="0" algn="ctr">
              <a:lnSpc>
                <a:spcPct val="100000"/>
              </a:lnSpc>
              <a:spcBef>
                <a:spcPts val="0"/>
              </a:spcBef>
              <a:buNone/>
              <a:defRPr sz="1100"/>
            </a:lvl4pPr>
            <a:lvl5pPr marL="1828800" indent="0" algn="ctr">
              <a:lnSpc>
                <a:spcPct val="100000"/>
              </a:lnSpc>
              <a:spcBef>
                <a:spcPts val="0"/>
              </a:spcBef>
              <a:buNone/>
              <a:defRPr sz="1100"/>
            </a:lvl5pPr>
          </a:lstStyle>
          <a:p>
            <a:pPr lvl="0"/>
            <a:r>
              <a:rPr lang="fr-FR" dirty="0"/>
              <a:t>3</a:t>
            </a:r>
          </a:p>
        </p:txBody>
      </p:sp>
      <p:sp>
        <p:nvSpPr>
          <p:cNvPr id="30" name="Espace réservé du texte 14">
            <a:extLst>
              <a:ext uri="{FF2B5EF4-FFF2-40B4-BE49-F238E27FC236}">
                <a16:creationId xmlns:a16="http://schemas.microsoft.com/office/drawing/2014/main" id="{360A77FE-D5D1-909A-5587-46303E5A21A7}"/>
              </a:ext>
            </a:extLst>
          </p:cNvPr>
          <p:cNvSpPr>
            <a:spLocks noGrp="1"/>
          </p:cNvSpPr>
          <p:nvPr>
            <p:ph type="body" sz="quarter" idx="31" hasCustomPrompt="1"/>
          </p:nvPr>
        </p:nvSpPr>
        <p:spPr>
          <a:xfrm>
            <a:off x="7202799" y="2220081"/>
            <a:ext cx="1971069" cy="707886"/>
          </a:xfrm>
          <a:prstGeom prst="rect">
            <a:avLst/>
          </a:prstGeom>
          <a:noFill/>
        </p:spPr>
        <p:txBody>
          <a:bodyPr wrap="square" rtlCol="0" anchor="t">
            <a:spAutoFit/>
          </a:bodyPr>
          <a:lstStyle>
            <a:lvl1pPr marL="0" indent="0">
              <a:lnSpc>
                <a:spcPct val="100000"/>
              </a:lnSpc>
              <a:spcBef>
                <a:spcPts val="0"/>
              </a:spcBef>
              <a:buNone/>
              <a:defRPr lang="en-GB" sz="2000" dirty="0">
                <a:solidFill>
                  <a:schemeClr val="accent2"/>
                </a:solidFill>
                <a:latin typeface="Aptos" panose="020B0004020202020204" pitchFamily="34" charset="0"/>
              </a:defRPr>
            </a:lvl1pPr>
          </a:lstStyle>
          <a:p>
            <a:pPr marL="0" lvl="0"/>
            <a:r>
              <a:rPr lang="fr-FR" dirty="0"/>
              <a:t>Texte ici sur plusieurs lignes.</a:t>
            </a:r>
          </a:p>
        </p:txBody>
      </p:sp>
      <p:sp>
        <p:nvSpPr>
          <p:cNvPr id="31" name="Espace réservé du texte 19">
            <a:extLst>
              <a:ext uri="{FF2B5EF4-FFF2-40B4-BE49-F238E27FC236}">
                <a16:creationId xmlns:a16="http://schemas.microsoft.com/office/drawing/2014/main" id="{2A80B7BD-78ED-08E5-6E4A-6ADE80BD370E}"/>
              </a:ext>
            </a:extLst>
          </p:cNvPr>
          <p:cNvSpPr>
            <a:spLocks noGrp="1"/>
          </p:cNvSpPr>
          <p:nvPr>
            <p:ph type="body" sz="quarter" idx="32" hasCustomPrompt="1"/>
          </p:nvPr>
        </p:nvSpPr>
        <p:spPr>
          <a:xfrm>
            <a:off x="7292499" y="1767621"/>
            <a:ext cx="342265" cy="344231"/>
          </a:xfrm>
          <a:prstGeom prst="ellipse">
            <a:avLst/>
          </a:prstGeom>
          <a:ln w="28575">
            <a:solidFill>
              <a:schemeClr val="accent2"/>
            </a:solidFill>
          </a:ln>
        </p:spPr>
        <p:txBody>
          <a:bodyPr anchor="ctr"/>
          <a:lstStyle>
            <a:lvl1pPr marL="0" indent="0" algn="ctr">
              <a:lnSpc>
                <a:spcPct val="100000"/>
              </a:lnSpc>
              <a:spcBef>
                <a:spcPts val="0"/>
              </a:spcBef>
              <a:buNone/>
              <a:defRPr sz="1600" b="1">
                <a:solidFill>
                  <a:schemeClr val="accent2"/>
                </a:solidFill>
              </a:defRPr>
            </a:lvl1pPr>
            <a:lvl2pPr marL="457200" indent="0" algn="ctr">
              <a:lnSpc>
                <a:spcPct val="100000"/>
              </a:lnSpc>
              <a:spcBef>
                <a:spcPts val="0"/>
              </a:spcBef>
              <a:buNone/>
              <a:defRPr sz="1100"/>
            </a:lvl2pPr>
            <a:lvl3pPr marL="914400" indent="0" algn="ctr">
              <a:lnSpc>
                <a:spcPct val="100000"/>
              </a:lnSpc>
              <a:spcBef>
                <a:spcPts val="0"/>
              </a:spcBef>
              <a:buNone/>
              <a:defRPr sz="1100"/>
            </a:lvl3pPr>
            <a:lvl4pPr marL="1371600" indent="0" algn="ctr">
              <a:lnSpc>
                <a:spcPct val="100000"/>
              </a:lnSpc>
              <a:spcBef>
                <a:spcPts val="0"/>
              </a:spcBef>
              <a:buNone/>
              <a:defRPr sz="1100"/>
            </a:lvl4pPr>
            <a:lvl5pPr marL="1828800" indent="0" algn="ctr">
              <a:lnSpc>
                <a:spcPct val="100000"/>
              </a:lnSpc>
              <a:spcBef>
                <a:spcPts val="0"/>
              </a:spcBef>
              <a:buNone/>
              <a:defRPr sz="1100"/>
            </a:lvl5pPr>
          </a:lstStyle>
          <a:p>
            <a:pPr lvl="0"/>
            <a:r>
              <a:rPr lang="fr-FR" dirty="0"/>
              <a:t>4</a:t>
            </a:r>
          </a:p>
        </p:txBody>
      </p:sp>
      <p:sp>
        <p:nvSpPr>
          <p:cNvPr id="32" name="Espace réservé du texte 14">
            <a:extLst>
              <a:ext uri="{FF2B5EF4-FFF2-40B4-BE49-F238E27FC236}">
                <a16:creationId xmlns:a16="http://schemas.microsoft.com/office/drawing/2014/main" id="{66364877-5C26-4F69-AA1A-C1CED746B290}"/>
              </a:ext>
            </a:extLst>
          </p:cNvPr>
          <p:cNvSpPr>
            <a:spLocks noGrp="1"/>
          </p:cNvSpPr>
          <p:nvPr>
            <p:ph type="body" sz="quarter" idx="33" hasCustomPrompt="1"/>
          </p:nvPr>
        </p:nvSpPr>
        <p:spPr>
          <a:xfrm>
            <a:off x="9389739" y="2220081"/>
            <a:ext cx="1971069" cy="707886"/>
          </a:xfrm>
          <a:prstGeom prst="rect">
            <a:avLst/>
          </a:prstGeom>
          <a:noFill/>
        </p:spPr>
        <p:txBody>
          <a:bodyPr wrap="square" rtlCol="0" anchor="t">
            <a:spAutoFit/>
          </a:bodyPr>
          <a:lstStyle>
            <a:lvl1pPr marL="0" indent="0">
              <a:lnSpc>
                <a:spcPct val="100000"/>
              </a:lnSpc>
              <a:spcBef>
                <a:spcPts val="0"/>
              </a:spcBef>
              <a:buNone/>
              <a:defRPr lang="en-GB" sz="2000" dirty="0">
                <a:solidFill>
                  <a:schemeClr val="accent2"/>
                </a:solidFill>
                <a:latin typeface="Aptos" panose="020B0004020202020204" pitchFamily="34" charset="0"/>
              </a:defRPr>
            </a:lvl1pPr>
          </a:lstStyle>
          <a:p>
            <a:pPr marL="0" lvl="0"/>
            <a:r>
              <a:rPr lang="fr-FR" dirty="0"/>
              <a:t>Texte ici sur plusieurs lignes.</a:t>
            </a:r>
          </a:p>
        </p:txBody>
      </p:sp>
      <p:sp>
        <p:nvSpPr>
          <p:cNvPr id="33" name="Espace réservé du texte 19">
            <a:extLst>
              <a:ext uri="{FF2B5EF4-FFF2-40B4-BE49-F238E27FC236}">
                <a16:creationId xmlns:a16="http://schemas.microsoft.com/office/drawing/2014/main" id="{8F1507BA-6606-C966-FC99-4DA7680C415C}"/>
              </a:ext>
            </a:extLst>
          </p:cNvPr>
          <p:cNvSpPr>
            <a:spLocks noGrp="1"/>
          </p:cNvSpPr>
          <p:nvPr>
            <p:ph type="body" sz="quarter" idx="34" hasCustomPrompt="1"/>
          </p:nvPr>
        </p:nvSpPr>
        <p:spPr>
          <a:xfrm>
            <a:off x="9479439" y="1767621"/>
            <a:ext cx="342265" cy="344231"/>
          </a:xfrm>
          <a:prstGeom prst="ellipse">
            <a:avLst/>
          </a:prstGeom>
          <a:ln w="28575">
            <a:solidFill>
              <a:schemeClr val="accent2"/>
            </a:solidFill>
          </a:ln>
        </p:spPr>
        <p:txBody>
          <a:bodyPr anchor="ctr"/>
          <a:lstStyle>
            <a:lvl1pPr marL="0" indent="0" algn="ctr">
              <a:lnSpc>
                <a:spcPct val="100000"/>
              </a:lnSpc>
              <a:spcBef>
                <a:spcPts val="0"/>
              </a:spcBef>
              <a:buNone/>
              <a:defRPr sz="1600" b="1">
                <a:solidFill>
                  <a:schemeClr val="accent2"/>
                </a:solidFill>
              </a:defRPr>
            </a:lvl1pPr>
            <a:lvl2pPr marL="457200" indent="0" algn="ctr">
              <a:lnSpc>
                <a:spcPct val="100000"/>
              </a:lnSpc>
              <a:spcBef>
                <a:spcPts val="0"/>
              </a:spcBef>
              <a:buNone/>
              <a:defRPr sz="1100"/>
            </a:lvl2pPr>
            <a:lvl3pPr marL="914400" indent="0" algn="ctr">
              <a:lnSpc>
                <a:spcPct val="100000"/>
              </a:lnSpc>
              <a:spcBef>
                <a:spcPts val="0"/>
              </a:spcBef>
              <a:buNone/>
              <a:defRPr sz="1100"/>
            </a:lvl3pPr>
            <a:lvl4pPr marL="1371600" indent="0" algn="ctr">
              <a:lnSpc>
                <a:spcPct val="100000"/>
              </a:lnSpc>
              <a:spcBef>
                <a:spcPts val="0"/>
              </a:spcBef>
              <a:buNone/>
              <a:defRPr sz="1100"/>
            </a:lvl4pPr>
            <a:lvl5pPr marL="1828800" indent="0" algn="ctr">
              <a:lnSpc>
                <a:spcPct val="100000"/>
              </a:lnSpc>
              <a:spcBef>
                <a:spcPts val="0"/>
              </a:spcBef>
              <a:buNone/>
              <a:defRPr sz="1100"/>
            </a:lvl5pPr>
          </a:lstStyle>
          <a:p>
            <a:pPr lvl="0"/>
            <a:r>
              <a:rPr lang="fr-FR" dirty="0"/>
              <a:t>5</a:t>
            </a:r>
          </a:p>
        </p:txBody>
      </p:sp>
      <p:sp>
        <p:nvSpPr>
          <p:cNvPr id="4" name="Espace réservé du numéro de diapositive 5">
            <a:extLst>
              <a:ext uri="{FF2B5EF4-FFF2-40B4-BE49-F238E27FC236}">
                <a16:creationId xmlns:a16="http://schemas.microsoft.com/office/drawing/2014/main" id="{94AB3E5B-539F-8EDA-6B3F-8671B19F8BCE}"/>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566017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_CONTENU 2">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1" y="1699424"/>
            <a:ext cx="6892550"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BFBFF437-320F-1373-7D8F-FEBCB47927F8}"/>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97B32F9F-A731-37D0-3880-D990F8D18F5F}"/>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24163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_CONTENU 2 bi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2"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3" name="Groupe 42">
            <a:extLst>
              <a:ext uri="{FF2B5EF4-FFF2-40B4-BE49-F238E27FC236}">
                <a16:creationId xmlns:a16="http://schemas.microsoft.com/office/drawing/2014/main" id="{DAF53340-F79E-0CB7-D8DB-3C5CDF7464FF}"/>
              </a:ext>
            </a:extLst>
          </p:cNvPr>
          <p:cNvGrpSpPr/>
          <p:nvPr userDrawn="1"/>
        </p:nvGrpSpPr>
        <p:grpSpPr>
          <a:xfrm>
            <a:off x="6873864" y="1760278"/>
            <a:ext cx="237173" cy="237173"/>
            <a:chOff x="3119998" y="3845719"/>
            <a:chExt cx="403692" cy="403692"/>
          </a:xfrm>
        </p:grpSpPr>
        <p:sp>
          <p:nvSpPr>
            <p:cNvPr id="44" name="Ellipse 43">
              <a:extLst>
                <a:ext uri="{FF2B5EF4-FFF2-40B4-BE49-F238E27FC236}">
                  <a16:creationId xmlns:a16="http://schemas.microsoft.com/office/drawing/2014/main" id="{5BF7D678-8CD7-37FB-561E-6E952EA6E42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5" name="Groupe 44">
              <a:extLst>
                <a:ext uri="{FF2B5EF4-FFF2-40B4-BE49-F238E27FC236}">
                  <a16:creationId xmlns:a16="http://schemas.microsoft.com/office/drawing/2014/main" id="{033AEFE0-8D3E-5A61-0E42-7C25AE44E5CF}"/>
                </a:ext>
              </a:extLst>
            </p:cNvPr>
            <p:cNvGrpSpPr/>
            <p:nvPr/>
          </p:nvGrpSpPr>
          <p:grpSpPr>
            <a:xfrm>
              <a:off x="3282343" y="3941388"/>
              <a:ext cx="106178" cy="212354"/>
              <a:chOff x="3281082" y="3919818"/>
              <a:chExt cx="127747" cy="255494"/>
            </a:xfrm>
          </p:grpSpPr>
          <p:cxnSp>
            <p:nvCxnSpPr>
              <p:cNvPr id="46" name="Connecteur droit 45">
                <a:extLst>
                  <a:ext uri="{FF2B5EF4-FFF2-40B4-BE49-F238E27FC236}">
                    <a16:creationId xmlns:a16="http://schemas.microsoft.com/office/drawing/2014/main" id="{2208A57C-5B78-1CCE-7F29-38C94369DECD}"/>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B37ED42-8A73-7CA2-8C91-51A2971969B6}"/>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48" name="Espace réservé du texte 9">
            <a:extLst>
              <a:ext uri="{FF2B5EF4-FFF2-40B4-BE49-F238E27FC236}">
                <a16:creationId xmlns:a16="http://schemas.microsoft.com/office/drawing/2014/main" id="{86B7BA25-D2F6-A4AB-B922-D3153531C172}"/>
              </a:ext>
            </a:extLst>
          </p:cNvPr>
          <p:cNvSpPr>
            <a:spLocks noGrp="1"/>
          </p:cNvSpPr>
          <p:nvPr>
            <p:ph type="body" sz="quarter" idx="24" hasCustomPrompt="1"/>
          </p:nvPr>
        </p:nvSpPr>
        <p:spPr>
          <a:xfrm>
            <a:off x="7247673"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9" name="Groupe 48">
            <a:extLst>
              <a:ext uri="{FF2B5EF4-FFF2-40B4-BE49-F238E27FC236}">
                <a16:creationId xmlns:a16="http://schemas.microsoft.com/office/drawing/2014/main" id="{EFBBB073-2B79-6458-48A4-27158F22B143}"/>
              </a:ext>
            </a:extLst>
          </p:cNvPr>
          <p:cNvGrpSpPr/>
          <p:nvPr userDrawn="1"/>
        </p:nvGrpSpPr>
        <p:grpSpPr>
          <a:xfrm>
            <a:off x="9422955" y="1760278"/>
            <a:ext cx="237173" cy="237173"/>
            <a:chOff x="3119998" y="3845719"/>
            <a:chExt cx="403692" cy="403692"/>
          </a:xfrm>
        </p:grpSpPr>
        <p:sp>
          <p:nvSpPr>
            <p:cNvPr id="50" name="Ellipse 49">
              <a:extLst>
                <a:ext uri="{FF2B5EF4-FFF2-40B4-BE49-F238E27FC236}">
                  <a16:creationId xmlns:a16="http://schemas.microsoft.com/office/drawing/2014/main" id="{E21E2705-7970-194E-D785-B89E8BB7452C}"/>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51" name="Groupe 50">
              <a:extLst>
                <a:ext uri="{FF2B5EF4-FFF2-40B4-BE49-F238E27FC236}">
                  <a16:creationId xmlns:a16="http://schemas.microsoft.com/office/drawing/2014/main" id="{83669E71-3917-3BA7-2E84-DC90C61B95EE}"/>
                </a:ext>
              </a:extLst>
            </p:cNvPr>
            <p:cNvGrpSpPr/>
            <p:nvPr/>
          </p:nvGrpSpPr>
          <p:grpSpPr>
            <a:xfrm>
              <a:off x="3282343" y="3941388"/>
              <a:ext cx="106178" cy="212354"/>
              <a:chOff x="3281082" y="3919818"/>
              <a:chExt cx="127747" cy="255494"/>
            </a:xfrm>
          </p:grpSpPr>
          <p:cxnSp>
            <p:nvCxnSpPr>
              <p:cNvPr id="52" name="Connecteur droit 51">
                <a:extLst>
                  <a:ext uri="{FF2B5EF4-FFF2-40B4-BE49-F238E27FC236}">
                    <a16:creationId xmlns:a16="http://schemas.microsoft.com/office/drawing/2014/main" id="{1F1A96B0-958F-70E0-B1C1-7F867757EA13}"/>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B607EB6-3824-ABF0-0203-C2C70565B94D}"/>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4" name="Espace réservé du texte 9">
            <a:extLst>
              <a:ext uri="{FF2B5EF4-FFF2-40B4-BE49-F238E27FC236}">
                <a16:creationId xmlns:a16="http://schemas.microsoft.com/office/drawing/2014/main" id="{795F1E94-8BD0-8D46-6A8D-A89A6A69DEF3}"/>
              </a:ext>
            </a:extLst>
          </p:cNvPr>
          <p:cNvSpPr>
            <a:spLocks noGrp="1"/>
          </p:cNvSpPr>
          <p:nvPr>
            <p:ph type="body" sz="quarter" idx="25" hasCustomPrompt="1"/>
          </p:nvPr>
        </p:nvSpPr>
        <p:spPr>
          <a:xfrm>
            <a:off x="9796764"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7D4F4437-87EB-9509-9B00-1B76A0E736FC}"/>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739A310F-5522-3038-AD77-BFA7E0A51053}"/>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5346235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_CONTENU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grpSp>
        <p:nvGrpSpPr>
          <p:cNvPr id="38" name="Groupe 37">
            <a:extLst>
              <a:ext uri="{FF2B5EF4-FFF2-40B4-BE49-F238E27FC236}">
                <a16:creationId xmlns:a16="http://schemas.microsoft.com/office/drawing/2014/main" id="{9DF5F6B3-FFC4-3861-47AF-294E588DA30C}"/>
              </a:ext>
            </a:extLst>
          </p:cNvPr>
          <p:cNvGrpSpPr/>
          <p:nvPr userDrawn="1"/>
        </p:nvGrpSpPr>
        <p:grpSpPr>
          <a:xfrm>
            <a:off x="586628" y="4033365"/>
            <a:ext cx="237173" cy="237173"/>
            <a:chOff x="3119998" y="3845719"/>
            <a:chExt cx="403692" cy="403692"/>
          </a:xfrm>
        </p:grpSpPr>
        <p:sp>
          <p:nvSpPr>
            <p:cNvPr id="39" name="Ellipse 38">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0" name="Groupe 39">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41" name="Connecteur droit 40">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5"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96043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bg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57" name="Espace réservé pour une image  3">
            <a:extLst>
              <a:ext uri="{FF2B5EF4-FFF2-40B4-BE49-F238E27FC236}">
                <a16:creationId xmlns:a16="http://schemas.microsoft.com/office/drawing/2014/main" id="{735A507E-6393-2509-7812-72174A04D03F}"/>
              </a:ext>
            </a:extLst>
          </p:cNvPr>
          <p:cNvSpPr>
            <a:spLocks noGrp="1"/>
          </p:cNvSpPr>
          <p:nvPr>
            <p:ph type="pic" sz="quarter" idx="10"/>
          </p:nvPr>
        </p:nvSpPr>
        <p:spPr>
          <a:xfrm>
            <a:off x="58662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65" name="Groupe 64">
            <a:extLst>
              <a:ext uri="{FF2B5EF4-FFF2-40B4-BE49-F238E27FC236}">
                <a16:creationId xmlns:a16="http://schemas.microsoft.com/office/drawing/2014/main" id="{414ACB50-4CCF-C92B-6F28-155EBE4BD266}"/>
              </a:ext>
            </a:extLst>
          </p:cNvPr>
          <p:cNvGrpSpPr/>
          <p:nvPr userDrawn="1"/>
        </p:nvGrpSpPr>
        <p:grpSpPr>
          <a:xfrm>
            <a:off x="4553758" y="4033365"/>
            <a:ext cx="237173" cy="237173"/>
            <a:chOff x="3119998" y="3845719"/>
            <a:chExt cx="403692" cy="403692"/>
          </a:xfrm>
        </p:grpSpPr>
        <p:sp>
          <p:nvSpPr>
            <p:cNvPr id="66" name="Ellipse 65">
              <a:extLst>
                <a:ext uri="{FF2B5EF4-FFF2-40B4-BE49-F238E27FC236}">
                  <a16:creationId xmlns:a16="http://schemas.microsoft.com/office/drawing/2014/main" id="{98537AF6-914B-C64D-B261-A976678E29F3}"/>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67" name="Groupe 66">
              <a:extLst>
                <a:ext uri="{FF2B5EF4-FFF2-40B4-BE49-F238E27FC236}">
                  <a16:creationId xmlns:a16="http://schemas.microsoft.com/office/drawing/2014/main" id="{B4D334C2-5CD0-FE74-FB9F-F4E46C6E6FDA}"/>
                </a:ext>
              </a:extLst>
            </p:cNvPr>
            <p:cNvGrpSpPr/>
            <p:nvPr/>
          </p:nvGrpSpPr>
          <p:grpSpPr>
            <a:xfrm>
              <a:off x="3282343" y="3941388"/>
              <a:ext cx="106178" cy="212354"/>
              <a:chOff x="3281082" y="3919818"/>
              <a:chExt cx="127747" cy="255494"/>
            </a:xfrm>
          </p:grpSpPr>
          <p:cxnSp>
            <p:nvCxnSpPr>
              <p:cNvPr id="68" name="Connecteur droit 67">
                <a:extLst>
                  <a:ext uri="{FF2B5EF4-FFF2-40B4-BE49-F238E27FC236}">
                    <a16:creationId xmlns:a16="http://schemas.microsoft.com/office/drawing/2014/main" id="{3E5E78F4-A141-447A-943B-FC23D644710C}"/>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922DE91-ED3D-09A6-9994-ECBAFCB2A588}"/>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70" name="Espace réservé du texte 9">
            <a:extLst>
              <a:ext uri="{FF2B5EF4-FFF2-40B4-BE49-F238E27FC236}">
                <a16:creationId xmlns:a16="http://schemas.microsoft.com/office/drawing/2014/main" id="{9E59B667-3E5B-A330-7E40-663A91610C6A}"/>
              </a:ext>
            </a:extLst>
          </p:cNvPr>
          <p:cNvSpPr>
            <a:spLocks noGrp="1"/>
          </p:cNvSpPr>
          <p:nvPr>
            <p:ph type="body" sz="quarter" idx="24" hasCustomPrompt="1"/>
          </p:nvPr>
        </p:nvSpPr>
        <p:spPr>
          <a:xfrm>
            <a:off x="492756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bg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71" name="Espace réservé pour une image  3">
            <a:extLst>
              <a:ext uri="{FF2B5EF4-FFF2-40B4-BE49-F238E27FC236}">
                <a16:creationId xmlns:a16="http://schemas.microsoft.com/office/drawing/2014/main" id="{17BE22A4-1CFA-0C4F-890A-54E5C1BB559F}"/>
              </a:ext>
            </a:extLst>
          </p:cNvPr>
          <p:cNvSpPr>
            <a:spLocks noGrp="1"/>
          </p:cNvSpPr>
          <p:nvPr>
            <p:ph type="pic" sz="quarter" idx="25"/>
          </p:nvPr>
        </p:nvSpPr>
        <p:spPr>
          <a:xfrm>
            <a:off x="455375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79" name="Groupe 78">
            <a:extLst>
              <a:ext uri="{FF2B5EF4-FFF2-40B4-BE49-F238E27FC236}">
                <a16:creationId xmlns:a16="http://schemas.microsoft.com/office/drawing/2014/main" id="{092755B7-B9F5-9134-DFDB-00CEB2A18FAD}"/>
              </a:ext>
            </a:extLst>
          </p:cNvPr>
          <p:cNvGrpSpPr/>
          <p:nvPr userDrawn="1"/>
        </p:nvGrpSpPr>
        <p:grpSpPr>
          <a:xfrm>
            <a:off x="8516900" y="4033365"/>
            <a:ext cx="237173" cy="237173"/>
            <a:chOff x="3119998" y="3845719"/>
            <a:chExt cx="403692" cy="403692"/>
          </a:xfrm>
        </p:grpSpPr>
        <p:sp>
          <p:nvSpPr>
            <p:cNvPr id="80" name="Ellipse 79">
              <a:extLst>
                <a:ext uri="{FF2B5EF4-FFF2-40B4-BE49-F238E27FC236}">
                  <a16:creationId xmlns:a16="http://schemas.microsoft.com/office/drawing/2014/main" id="{B635D4C5-769C-9B47-2E0B-3DCF0DE2250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81" name="Groupe 80">
              <a:extLst>
                <a:ext uri="{FF2B5EF4-FFF2-40B4-BE49-F238E27FC236}">
                  <a16:creationId xmlns:a16="http://schemas.microsoft.com/office/drawing/2014/main" id="{F81CE89B-2695-EC89-553B-622A1C015BBF}"/>
                </a:ext>
              </a:extLst>
            </p:cNvPr>
            <p:cNvGrpSpPr/>
            <p:nvPr/>
          </p:nvGrpSpPr>
          <p:grpSpPr>
            <a:xfrm>
              <a:off x="3282343" y="3941388"/>
              <a:ext cx="106178" cy="212354"/>
              <a:chOff x="3281082" y="3919818"/>
              <a:chExt cx="127747" cy="255494"/>
            </a:xfrm>
          </p:grpSpPr>
          <p:cxnSp>
            <p:nvCxnSpPr>
              <p:cNvPr id="82" name="Connecteur droit 81">
                <a:extLst>
                  <a:ext uri="{FF2B5EF4-FFF2-40B4-BE49-F238E27FC236}">
                    <a16:creationId xmlns:a16="http://schemas.microsoft.com/office/drawing/2014/main" id="{F5A9C303-9352-0641-3372-80AF9D230C29}"/>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E3244EF7-805A-487A-3BB6-CF7B69957BEB}"/>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84" name="Espace réservé du texte 9">
            <a:extLst>
              <a:ext uri="{FF2B5EF4-FFF2-40B4-BE49-F238E27FC236}">
                <a16:creationId xmlns:a16="http://schemas.microsoft.com/office/drawing/2014/main" id="{C59251E0-2BFE-B1F8-A781-20B4D7F50CF5}"/>
              </a:ext>
            </a:extLst>
          </p:cNvPr>
          <p:cNvSpPr>
            <a:spLocks noGrp="1"/>
          </p:cNvSpPr>
          <p:nvPr>
            <p:ph type="body" sz="quarter" idx="26" hasCustomPrompt="1"/>
          </p:nvPr>
        </p:nvSpPr>
        <p:spPr>
          <a:xfrm>
            <a:off x="8890709"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bg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85" name="Espace réservé pour une image  3">
            <a:extLst>
              <a:ext uri="{FF2B5EF4-FFF2-40B4-BE49-F238E27FC236}">
                <a16:creationId xmlns:a16="http://schemas.microsoft.com/office/drawing/2014/main" id="{54709EAC-8014-D17C-45C7-D31D7A99B7CA}"/>
              </a:ext>
            </a:extLst>
          </p:cNvPr>
          <p:cNvSpPr>
            <a:spLocks noGrp="1"/>
          </p:cNvSpPr>
          <p:nvPr>
            <p:ph type="pic" sz="quarter" idx="27"/>
          </p:nvPr>
        </p:nvSpPr>
        <p:spPr>
          <a:xfrm>
            <a:off x="8516900"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sp>
        <p:nvSpPr>
          <p:cNvPr id="87" name="Espace réservé du texte 14">
            <a:extLst>
              <a:ext uri="{FF2B5EF4-FFF2-40B4-BE49-F238E27FC236}">
                <a16:creationId xmlns:a16="http://schemas.microsoft.com/office/drawing/2014/main" id="{9BA7B4DC-C23A-CA98-DCEA-065DC3874A8C}"/>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accent4"/>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5" name="Titre 4">
            <a:extLst>
              <a:ext uri="{FF2B5EF4-FFF2-40B4-BE49-F238E27FC236}">
                <a16:creationId xmlns:a16="http://schemas.microsoft.com/office/drawing/2014/main" id="{83E4BE81-DA44-E76A-CF15-348F796BF270}"/>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F6AA729E-E386-0A42-E7A3-CFE41A62CE54}"/>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498569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_FO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Titre 4">
            <a:extLst>
              <a:ext uri="{FF2B5EF4-FFF2-40B4-BE49-F238E27FC236}">
                <a16:creationId xmlns:a16="http://schemas.microsoft.com/office/drawing/2014/main" id="{E5AE28D7-BA05-AB6F-B3D8-B8FB9424BD72}"/>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7BCCB6AD-961B-4774-753A-177E2DAA30DE}"/>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257103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_FOND + TEX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Espace réservé du texte 9">
            <a:extLst>
              <a:ext uri="{FF2B5EF4-FFF2-40B4-BE49-F238E27FC236}">
                <a16:creationId xmlns:a16="http://schemas.microsoft.com/office/drawing/2014/main" id="{20F8E529-94D7-3C50-B0F7-7DE0C2E95AE1}"/>
              </a:ext>
            </a:extLst>
          </p:cNvPr>
          <p:cNvSpPr>
            <a:spLocks noGrp="1"/>
          </p:cNvSpPr>
          <p:nvPr>
            <p:ph type="body" sz="quarter" idx="23" hasCustomPrompt="1"/>
          </p:nvPr>
        </p:nvSpPr>
        <p:spPr>
          <a:xfrm>
            <a:off x="509078" y="2000554"/>
            <a:ext cx="1067282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bg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D9BDA88E-3BC6-1005-B7F6-935D55F7033B}"/>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20E6D503-BE73-61D5-FFA1-B4C05C840D12}"/>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049422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OUGE_OUVERTURE 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100"/>
            </a:lvl1pPr>
          </a:lstStyle>
          <a:p>
            <a:endParaRPr lang="fr-FR"/>
          </a:p>
        </p:txBody>
      </p:sp>
      <p:sp>
        <p:nvSpPr>
          <p:cNvPr id="18"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644255" y="1111857"/>
            <a:ext cx="4685898" cy="919401"/>
          </a:xfrm>
          <a:prstGeom prst="roundRect">
            <a:avLst/>
          </a:prstGeom>
          <a:solidFill>
            <a:schemeClr val="accent4"/>
          </a:solidFill>
        </p:spPr>
        <p:txBody>
          <a:bodyPr wrap="none" tIns="0" bIns="0" rtlCol="0" anchor="ctr">
            <a:spAutoFit/>
          </a:bodyPr>
          <a:lstStyle>
            <a:lvl1pPr marL="0" indent="0">
              <a:lnSpc>
                <a:spcPct val="100000"/>
              </a:lnSpc>
              <a:spcBef>
                <a:spcPts val="0"/>
              </a:spcBef>
              <a:buNone/>
              <a:defRPr lang="fr-FR" sz="5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Lorem ipsum</a:t>
            </a:r>
            <a:endParaRPr lang="en-GB" dirty="0"/>
          </a:p>
        </p:txBody>
      </p:sp>
      <p:sp>
        <p:nvSpPr>
          <p:cNvPr id="22" name="Espace réservé du texte 14">
            <a:extLst>
              <a:ext uri="{FF2B5EF4-FFF2-40B4-BE49-F238E27FC236}">
                <a16:creationId xmlns:a16="http://schemas.microsoft.com/office/drawing/2014/main" id="{1A76CFD4-911B-5953-C559-4ABA69C37EAA}"/>
              </a:ext>
            </a:extLst>
          </p:cNvPr>
          <p:cNvSpPr>
            <a:spLocks noGrp="1"/>
          </p:cNvSpPr>
          <p:nvPr>
            <p:ph type="body" sz="quarter" idx="12" hasCustomPrompt="1"/>
          </p:nvPr>
        </p:nvSpPr>
        <p:spPr>
          <a:xfrm>
            <a:off x="2026296" y="2730276"/>
            <a:ext cx="1840568"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a:t>Lorem ipsum</a:t>
            </a:r>
            <a:endParaRPr lang="en-GB" dirty="0"/>
          </a:p>
        </p:txBody>
      </p:sp>
      <p:sp>
        <p:nvSpPr>
          <p:cNvPr id="23" name="Espace réservé du texte 14">
            <a:extLst>
              <a:ext uri="{FF2B5EF4-FFF2-40B4-BE49-F238E27FC236}">
                <a16:creationId xmlns:a16="http://schemas.microsoft.com/office/drawing/2014/main" id="{6C0ADFA0-C29F-0C42-46E9-DFC36BD56CCA}"/>
              </a:ext>
            </a:extLst>
          </p:cNvPr>
          <p:cNvSpPr>
            <a:spLocks noGrp="1"/>
          </p:cNvSpPr>
          <p:nvPr>
            <p:ph type="body" sz="quarter" idx="13" hasCustomPrompt="1"/>
          </p:nvPr>
        </p:nvSpPr>
        <p:spPr>
          <a:xfrm>
            <a:off x="2026296" y="3250745"/>
            <a:ext cx="1994457"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err="1"/>
              <a:t>Dolor</a:t>
            </a:r>
            <a:r>
              <a:rPr lang="fr-FR" dirty="0"/>
              <a:t> sit </a:t>
            </a:r>
            <a:r>
              <a:rPr lang="fr-FR" dirty="0" err="1"/>
              <a:t>amet</a:t>
            </a:r>
            <a:endParaRPr lang="en-GB" dirty="0"/>
          </a:p>
        </p:txBody>
      </p:sp>
      <p:sp>
        <p:nvSpPr>
          <p:cNvPr id="25"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2" name="Espace réservé du numéro de diapositive 5">
            <a:extLst>
              <a:ext uri="{FF2B5EF4-FFF2-40B4-BE49-F238E27FC236}">
                <a16:creationId xmlns:a16="http://schemas.microsoft.com/office/drawing/2014/main" id="{257B5CE2-4FE8-9FBD-A290-29C326D139AB}"/>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363453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OUGE_OUVERTURE 2">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7C2B151-D540-1A0D-54B7-55351E1E8532}"/>
              </a:ext>
            </a:extLst>
          </p:cNvPr>
          <p:cNvCxnSpPr>
            <a:cxnSpLocks/>
          </p:cNvCxnSpPr>
          <p:nvPr userDrawn="1"/>
        </p:nvCxnSpPr>
        <p:spPr>
          <a:xfrm flipH="1">
            <a:off x="0" y="1654306"/>
            <a:ext cx="1475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6096000" y="0"/>
            <a:ext cx="609600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6"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722777" y="1022639"/>
            <a:ext cx="6545562" cy="681038"/>
          </a:xfrm>
          <a:prstGeom prst="roundRect">
            <a:avLst/>
          </a:prstGeom>
          <a:solidFill>
            <a:schemeClr val="accent4"/>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Titre de la partie sur une</a:t>
            </a:r>
            <a:endParaRPr lang="en-GB" dirty="0"/>
          </a:p>
        </p:txBody>
      </p:sp>
      <p:sp>
        <p:nvSpPr>
          <p:cNvPr id="17" name="Espace réservé du texte 14">
            <a:extLst>
              <a:ext uri="{FF2B5EF4-FFF2-40B4-BE49-F238E27FC236}">
                <a16:creationId xmlns:a16="http://schemas.microsoft.com/office/drawing/2014/main" id="{6DE015D0-A2B9-242E-9183-E19F2DBD669B}"/>
              </a:ext>
            </a:extLst>
          </p:cNvPr>
          <p:cNvSpPr>
            <a:spLocks noGrp="1"/>
          </p:cNvSpPr>
          <p:nvPr>
            <p:ph type="body" sz="quarter" idx="16" hasCustomPrompt="1"/>
          </p:nvPr>
        </p:nvSpPr>
        <p:spPr>
          <a:xfrm>
            <a:off x="1722777" y="2803585"/>
            <a:ext cx="3009126"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Sous-titre sur une</a:t>
            </a:r>
            <a:endParaRPr lang="en-GB" dirty="0"/>
          </a:p>
        </p:txBody>
      </p:sp>
      <p:sp>
        <p:nvSpPr>
          <p:cNvPr id="30"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3" name="Espace réservé du texte 14">
            <a:extLst>
              <a:ext uri="{FF2B5EF4-FFF2-40B4-BE49-F238E27FC236}">
                <a16:creationId xmlns:a16="http://schemas.microsoft.com/office/drawing/2014/main" id="{2197ECEF-FB76-BF27-D702-1F9DA17B0825}"/>
              </a:ext>
            </a:extLst>
          </p:cNvPr>
          <p:cNvSpPr>
            <a:spLocks noGrp="1"/>
          </p:cNvSpPr>
          <p:nvPr>
            <p:ph type="body" sz="quarter" idx="21" hasCustomPrompt="1"/>
          </p:nvPr>
        </p:nvSpPr>
        <p:spPr>
          <a:xfrm>
            <a:off x="1722777" y="4618610"/>
            <a:ext cx="3874700" cy="307777"/>
          </a:xfrm>
          <a:prstGeom prst="rect">
            <a:avLst/>
          </a:prstGeom>
          <a:noFill/>
        </p:spPr>
        <p:txBody>
          <a:bodyPr wrap="square" rtlCol="0" anchor="t">
            <a:spAutoFit/>
          </a:bodyPr>
          <a:lstStyle>
            <a:lvl1pPr marL="0" indent="0">
              <a:lnSpc>
                <a:spcPct val="100000"/>
              </a:lnSpc>
              <a:spcBef>
                <a:spcPts val="0"/>
              </a:spcBef>
              <a:buNone/>
              <a:defRPr lang="en-GB" sz="1400" b="1" dirty="0">
                <a:solidFill>
                  <a:schemeClr val="accent4"/>
                </a:solidFill>
                <a:latin typeface="Aptos" panose="020B0004020202020204" pitchFamily="34" charset="0"/>
              </a:defRPr>
            </a:lvl1pPr>
          </a:lstStyle>
          <a:p>
            <a:pPr marL="0" lvl="0"/>
            <a:r>
              <a:rPr lang="fr-FR" dirty="0"/>
              <a:t>ATTENTION / IMPORTANT</a:t>
            </a:r>
            <a:endParaRPr lang="en-GB" dirty="0"/>
          </a:p>
        </p:txBody>
      </p:sp>
      <p:sp>
        <p:nvSpPr>
          <p:cNvPr id="7" name="Espace réservé du texte 9">
            <a:extLst>
              <a:ext uri="{FF2B5EF4-FFF2-40B4-BE49-F238E27FC236}">
                <a16:creationId xmlns:a16="http://schemas.microsoft.com/office/drawing/2014/main" id="{CE14978D-3A81-377A-9901-330910A38272}"/>
              </a:ext>
            </a:extLst>
          </p:cNvPr>
          <p:cNvSpPr>
            <a:spLocks noGrp="1"/>
          </p:cNvSpPr>
          <p:nvPr>
            <p:ph type="body" sz="quarter" idx="26" hasCustomPrompt="1"/>
          </p:nvPr>
        </p:nvSpPr>
        <p:spPr>
          <a:xfrm>
            <a:off x="1722777" y="4977665"/>
            <a:ext cx="3874700" cy="1038917"/>
          </a:xfrm>
          <a:prstGeom prst="rect">
            <a:avLst/>
          </a:prstGeom>
        </p:spPr>
        <p:txBody>
          <a:bodyPr/>
          <a:lstStyle>
            <a:lvl1pPr marL="0" indent="0">
              <a:lnSpc>
                <a:spcPct val="100000"/>
              </a:lnSpc>
              <a:spcBef>
                <a:spcPts val="0"/>
              </a:spcBef>
              <a:buNone/>
              <a:defRPr sz="1400" b="0">
                <a:solidFill>
                  <a:schemeClr val="tx1"/>
                </a:solidFill>
                <a:latin typeface="+mn-lt"/>
              </a:defRPr>
            </a:lvl1pPr>
            <a:lvl2pPr marL="0" indent="0" algn="l" defTabSz="914400" rtl="0" eaLnBrk="1" latinLnBrk="0" hangingPunct="1">
              <a:lnSpc>
                <a:spcPct val="100000"/>
              </a:lnSpc>
              <a:spcBef>
                <a:spcPts val="0"/>
              </a:spcBef>
              <a:buClr>
                <a:schemeClr val="accent1"/>
              </a:buClr>
              <a:buFont typeface="Aptos" panose="020B0004020202020204" pitchFamily="34" charset="0"/>
              <a:buNone/>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p:txBody>
      </p:sp>
      <p:sp>
        <p:nvSpPr>
          <p:cNvPr id="11" name="Espace réservé du texte 14">
            <a:extLst>
              <a:ext uri="{FF2B5EF4-FFF2-40B4-BE49-F238E27FC236}">
                <a16:creationId xmlns:a16="http://schemas.microsoft.com/office/drawing/2014/main" id="{43A1BC1F-D43E-180C-2B90-7E47B9C3A9CE}"/>
              </a:ext>
            </a:extLst>
          </p:cNvPr>
          <p:cNvSpPr>
            <a:spLocks noGrp="1"/>
          </p:cNvSpPr>
          <p:nvPr>
            <p:ph type="body" sz="quarter" idx="27" hasCustomPrompt="1"/>
          </p:nvPr>
        </p:nvSpPr>
        <p:spPr>
          <a:xfrm>
            <a:off x="1722777" y="1790010"/>
            <a:ext cx="3883119" cy="681038"/>
          </a:xfrm>
          <a:prstGeom prst="roundRect">
            <a:avLst/>
          </a:prstGeom>
          <a:solidFill>
            <a:schemeClr val="accent4"/>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12" name="Espace réservé du texte 14">
            <a:extLst>
              <a:ext uri="{FF2B5EF4-FFF2-40B4-BE49-F238E27FC236}">
                <a16:creationId xmlns:a16="http://schemas.microsoft.com/office/drawing/2014/main" id="{C08527D6-E58A-3E92-0C2E-88D0ECF0F1D4}"/>
              </a:ext>
            </a:extLst>
          </p:cNvPr>
          <p:cNvSpPr>
            <a:spLocks noGrp="1"/>
          </p:cNvSpPr>
          <p:nvPr>
            <p:ph type="body" sz="quarter" idx="28" hasCustomPrompt="1"/>
          </p:nvPr>
        </p:nvSpPr>
        <p:spPr>
          <a:xfrm>
            <a:off x="1722777" y="3301722"/>
            <a:ext cx="2400568"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2" name="Espace réservé du numéro de diapositive 5">
            <a:extLst>
              <a:ext uri="{FF2B5EF4-FFF2-40B4-BE49-F238E27FC236}">
                <a16:creationId xmlns:a16="http://schemas.microsoft.com/office/drawing/2014/main" id="{0CAA2880-E514-9402-03AA-C75B833F6DD6}"/>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713201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OUGE_CONTENU 1">
    <p:spTree>
      <p:nvGrpSpPr>
        <p:cNvPr id="1" name=""/>
        <p:cNvGrpSpPr/>
        <p:nvPr/>
      </p:nvGrpSpPr>
      <p:grpSpPr>
        <a:xfrm>
          <a:off x="0" y="0"/>
          <a:ext cx="0" cy="0"/>
          <a:chOff x="0" y="0"/>
          <a:chExt cx="0" cy="0"/>
        </a:xfrm>
      </p:grpSpPr>
      <p:sp>
        <p:nvSpPr>
          <p:cNvPr id="7" name="Espace réservé pour une image  3">
            <a:extLst>
              <a:ext uri="{FF2B5EF4-FFF2-40B4-BE49-F238E27FC236}">
                <a16:creationId xmlns:a16="http://schemas.microsoft.com/office/drawing/2014/main" id="{9D0C42DD-E25A-C277-6774-2F39FF2DCA84}"/>
              </a:ext>
            </a:extLst>
          </p:cNvPr>
          <p:cNvSpPr>
            <a:spLocks noGrp="1"/>
          </p:cNvSpPr>
          <p:nvPr>
            <p:ph type="pic" sz="quarter" idx="24"/>
          </p:nvPr>
        </p:nvSpPr>
        <p:spPr>
          <a:xfrm>
            <a:off x="947928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3"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509079" y="1529312"/>
            <a:ext cx="8474901"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A8C5E024-1A32-317D-A2C8-4C56266FBD59}"/>
              </a:ext>
            </a:extLst>
          </p:cNvPr>
          <p:cNvSpPr>
            <a:spLocks noGrp="1"/>
          </p:cNvSpPr>
          <p:nvPr>
            <p:ph type="title"/>
          </p:nvPr>
        </p:nvSpPr>
        <p:spPr>
          <a:xfrm>
            <a:off x="509078" y="243694"/>
            <a:ext cx="8474902"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6163049" y="5750700"/>
            <a:ext cx="4210127" cy="399238"/>
          </a:xfrm>
          <a:prstGeom prst="roundRect">
            <a:avLst>
              <a:gd name="adj" fmla="val 14758"/>
            </a:avLst>
          </a:prstGeom>
          <a:solidFill>
            <a:schemeClr val="accent4"/>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3" name="Espace réservé du numéro de diapositive 5">
            <a:extLst>
              <a:ext uri="{FF2B5EF4-FFF2-40B4-BE49-F238E27FC236}">
                <a16:creationId xmlns:a16="http://schemas.microsoft.com/office/drawing/2014/main" id="{B24359B4-97AB-EE13-60D3-2FC08700D4DD}"/>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590601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OUGE_CONTENU 1 bis">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00B9B12-E5EC-76D1-E4E6-FA262F60245D}"/>
              </a:ext>
            </a:extLst>
          </p:cNvPr>
          <p:cNvSpPr>
            <a:spLocks noGrp="1"/>
          </p:cNvSpPr>
          <p:nvPr>
            <p:ph type="pic" sz="quarter" idx="10"/>
          </p:nvPr>
        </p:nvSpPr>
        <p:spPr>
          <a:xfrm>
            <a:off x="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1885873" y="5750700"/>
            <a:ext cx="4210127" cy="399238"/>
          </a:xfrm>
          <a:prstGeom prst="roundRect">
            <a:avLst>
              <a:gd name="adj" fmla="val 14758"/>
            </a:avLst>
          </a:prstGeom>
          <a:solidFill>
            <a:schemeClr val="accent4"/>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7"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3246299" y="1529312"/>
            <a:ext cx="8446500"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F6516E02-B516-874C-7D6C-CF85724AE5BD}"/>
              </a:ext>
            </a:extLst>
          </p:cNvPr>
          <p:cNvSpPr>
            <a:spLocks noGrp="1"/>
          </p:cNvSpPr>
          <p:nvPr>
            <p:ph type="title"/>
          </p:nvPr>
        </p:nvSpPr>
        <p:spPr>
          <a:xfrm>
            <a:off x="3230880" y="243694"/>
            <a:ext cx="8461919"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3" name="Espace réservé du numéro de diapositive 5">
            <a:extLst>
              <a:ext uri="{FF2B5EF4-FFF2-40B4-BE49-F238E27FC236}">
                <a16:creationId xmlns:a16="http://schemas.microsoft.com/office/drawing/2014/main" id="{1CF36DA6-EF0A-A2B2-0FC7-030DC379AA29}"/>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9507642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OUGE_CONTENU 2">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1" y="1699424"/>
            <a:ext cx="6892550"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BFBFF437-320F-1373-7D8F-FEBCB47927F8}"/>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B3EC6DE0-84A9-E524-7383-0253EEAB20DD}"/>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636095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Liste des inscri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6" name="Titre 4">
            <a:extLst>
              <a:ext uri="{FF2B5EF4-FFF2-40B4-BE49-F238E27FC236}">
                <a16:creationId xmlns:a16="http://schemas.microsoft.com/office/drawing/2014/main" id="{138940CD-57E2-6652-1ACC-738A0EDBA86A}"/>
              </a:ext>
            </a:extLst>
          </p:cNvPr>
          <p:cNvSpPr>
            <a:spLocks noGrp="1"/>
          </p:cNvSpPr>
          <p:nvPr>
            <p:ph type="title"/>
          </p:nvPr>
        </p:nvSpPr>
        <p:spPr>
          <a:xfrm>
            <a:off x="509078" y="324665"/>
            <a:ext cx="11183721" cy="1121633"/>
          </a:xfrm>
          <a:prstGeom prst="rect">
            <a:avLst/>
          </a:prstGeom>
        </p:spPr>
        <p:txBody>
          <a:bodyPr anchor="b"/>
          <a:lstStyle>
            <a:lvl1pPr>
              <a:lnSpc>
                <a:spcPct val="100000"/>
              </a:lnSpc>
              <a:defRPr sz="54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F0EABE05-2C06-CBA2-D0C9-F151E5B31F52}"/>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573400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OUGE_CONTENU 2 bi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2"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3" name="Groupe 42">
            <a:extLst>
              <a:ext uri="{FF2B5EF4-FFF2-40B4-BE49-F238E27FC236}">
                <a16:creationId xmlns:a16="http://schemas.microsoft.com/office/drawing/2014/main" id="{DAF53340-F79E-0CB7-D8DB-3C5CDF7464FF}"/>
              </a:ext>
            </a:extLst>
          </p:cNvPr>
          <p:cNvGrpSpPr/>
          <p:nvPr userDrawn="1"/>
        </p:nvGrpSpPr>
        <p:grpSpPr>
          <a:xfrm>
            <a:off x="6873864" y="1760278"/>
            <a:ext cx="237173" cy="237173"/>
            <a:chOff x="3119998" y="3845719"/>
            <a:chExt cx="403692" cy="403692"/>
          </a:xfrm>
        </p:grpSpPr>
        <p:sp>
          <p:nvSpPr>
            <p:cNvPr id="44" name="Ellipse 43">
              <a:extLst>
                <a:ext uri="{FF2B5EF4-FFF2-40B4-BE49-F238E27FC236}">
                  <a16:creationId xmlns:a16="http://schemas.microsoft.com/office/drawing/2014/main" id="{5BF7D678-8CD7-37FB-561E-6E952EA6E42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5" name="Groupe 44">
              <a:extLst>
                <a:ext uri="{FF2B5EF4-FFF2-40B4-BE49-F238E27FC236}">
                  <a16:creationId xmlns:a16="http://schemas.microsoft.com/office/drawing/2014/main" id="{033AEFE0-8D3E-5A61-0E42-7C25AE44E5CF}"/>
                </a:ext>
              </a:extLst>
            </p:cNvPr>
            <p:cNvGrpSpPr/>
            <p:nvPr/>
          </p:nvGrpSpPr>
          <p:grpSpPr>
            <a:xfrm>
              <a:off x="3282343" y="3941388"/>
              <a:ext cx="106178" cy="212354"/>
              <a:chOff x="3281082" y="3919818"/>
              <a:chExt cx="127747" cy="255494"/>
            </a:xfrm>
          </p:grpSpPr>
          <p:cxnSp>
            <p:nvCxnSpPr>
              <p:cNvPr id="46" name="Connecteur droit 45">
                <a:extLst>
                  <a:ext uri="{FF2B5EF4-FFF2-40B4-BE49-F238E27FC236}">
                    <a16:creationId xmlns:a16="http://schemas.microsoft.com/office/drawing/2014/main" id="{2208A57C-5B78-1CCE-7F29-38C94369DECD}"/>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B37ED42-8A73-7CA2-8C91-51A2971969B6}"/>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48" name="Espace réservé du texte 9">
            <a:extLst>
              <a:ext uri="{FF2B5EF4-FFF2-40B4-BE49-F238E27FC236}">
                <a16:creationId xmlns:a16="http://schemas.microsoft.com/office/drawing/2014/main" id="{86B7BA25-D2F6-A4AB-B922-D3153531C172}"/>
              </a:ext>
            </a:extLst>
          </p:cNvPr>
          <p:cNvSpPr>
            <a:spLocks noGrp="1"/>
          </p:cNvSpPr>
          <p:nvPr>
            <p:ph type="body" sz="quarter" idx="24" hasCustomPrompt="1"/>
          </p:nvPr>
        </p:nvSpPr>
        <p:spPr>
          <a:xfrm>
            <a:off x="7247673"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9" name="Groupe 48">
            <a:extLst>
              <a:ext uri="{FF2B5EF4-FFF2-40B4-BE49-F238E27FC236}">
                <a16:creationId xmlns:a16="http://schemas.microsoft.com/office/drawing/2014/main" id="{EFBBB073-2B79-6458-48A4-27158F22B143}"/>
              </a:ext>
            </a:extLst>
          </p:cNvPr>
          <p:cNvGrpSpPr/>
          <p:nvPr userDrawn="1"/>
        </p:nvGrpSpPr>
        <p:grpSpPr>
          <a:xfrm>
            <a:off x="9422955" y="1760278"/>
            <a:ext cx="237173" cy="237173"/>
            <a:chOff x="3119998" y="3845719"/>
            <a:chExt cx="403692" cy="403692"/>
          </a:xfrm>
        </p:grpSpPr>
        <p:sp>
          <p:nvSpPr>
            <p:cNvPr id="50" name="Ellipse 49">
              <a:extLst>
                <a:ext uri="{FF2B5EF4-FFF2-40B4-BE49-F238E27FC236}">
                  <a16:creationId xmlns:a16="http://schemas.microsoft.com/office/drawing/2014/main" id="{E21E2705-7970-194E-D785-B89E8BB7452C}"/>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51" name="Groupe 50">
              <a:extLst>
                <a:ext uri="{FF2B5EF4-FFF2-40B4-BE49-F238E27FC236}">
                  <a16:creationId xmlns:a16="http://schemas.microsoft.com/office/drawing/2014/main" id="{83669E71-3917-3BA7-2E84-DC90C61B95EE}"/>
                </a:ext>
              </a:extLst>
            </p:cNvPr>
            <p:cNvGrpSpPr/>
            <p:nvPr/>
          </p:nvGrpSpPr>
          <p:grpSpPr>
            <a:xfrm>
              <a:off x="3282343" y="3941388"/>
              <a:ext cx="106178" cy="212354"/>
              <a:chOff x="3281082" y="3919818"/>
              <a:chExt cx="127747" cy="255494"/>
            </a:xfrm>
          </p:grpSpPr>
          <p:cxnSp>
            <p:nvCxnSpPr>
              <p:cNvPr id="52" name="Connecteur droit 51">
                <a:extLst>
                  <a:ext uri="{FF2B5EF4-FFF2-40B4-BE49-F238E27FC236}">
                    <a16:creationId xmlns:a16="http://schemas.microsoft.com/office/drawing/2014/main" id="{1F1A96B0-958F-70E0-B1C1-7F867757EA13}"/>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B607EB6-3824-ABF0-0203-C2C70565B94D}"/>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4" name="Espace réservé du texte 9">
            <a:extLst>
              <a:ext uri="{FF2B5EF4-FFF2-40B4-BE49-F238E27FC236}">
                <a16:creationId xmlns:a16="http://schemas.microsoft.com/office/drawing/2014/main" id="{795F1E94-8BD0-8D46-6A8D-A89A6A69DEF3}"/>
              </a:ext>
            </a:extLst>
          </p:cNvPr>
          <p:cNvSpPr>
            <a:spLocks noGrp="1"/>
          </p:cNvSpPr>
          <p:nvPr>
            <p:ph type="body" sz="quarter" idx="25" hasCustomPrompt="1"/>
          </p:nvPr>
        </p:nvSpPr>
        <p:spPr>
          <a:xfrm>
            <a:off x="9796764"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7D4F4437-87EB-9509-9B00-1B76A0E736FC}"/>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CC0B86F6-1717-5BFB-6C59-70E78FBB053C}"/>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489461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OUGE_CONTENU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grpSp>
        <p:nvGrpSpPr>
          <p:cNvPr id="38" name="Groupe 37">
            <a:extLst>
              <a:ext uri="{FF2B5EF4-FFF2-40B4-BE49-F238E27FC236}">
                <a16:creationId xmlns:a16="http://schemas.microsoft.com/office/drawing/2014/main" id="{9DF5F6B3-FFC4-3861-47AF-294E588DA30C}"/>
              </a:ext>
            </a:extLst>
          </p:cNvPr>
          <p:cNvGrpSpPr/>
          <p:nvPr userDrawn="1"/>
        </p:nvGrpSpPr>
        <p:grpSpPr>
          <a:xfrm>
            <a:off x="586628" y="4033365"/>
            <a:ext cx="237173" cy="237173"/>
            <a:chOff x="3119998" y="3845719"/>
            <a:chExt cx="403692" cy="403692"/>
          </a:xfrm>
        </p:grpSpPr>
        <p:sp>
          <p:nvSpPr>
            <p:cNvPr id="39" name="Ellipse 38">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0" name="Groupe 39">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41" name="Connecteur droit 40">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5"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96043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57" name="Espace réservé pour une image  3">
            <a:extLst>
              <a:ext uri="{FF2B5EF4-FFF2-40B4-BE49-F238E27FC236}">
                <a16:creationId xmlns:a16="http://schemas.microsoft.com/office/drawing/2014/main" id="{735A507E-6393-2509-7812-72174A04D03F}"/>
              </a:ext>
            </a:extLst>
          </p:cNvPr>
          <p:cNvSpPr>
            <a:spLocks noGrp="1"/>
          </p:cNvSpPr>
          <p:nvPr>
            <p:ph type="pic" sz="quarter" idx="10"/>
          </p:nvPr>
        </p:nvSpPr>
        <p:spPr>
          <a:xfrm>
            <a:off x="58662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65" name="Groupe 64">
            <a:extLst>
              <a:ext uri="{FF2B5EF4-FFF2-40B4-BE49-F238E27FC236}">
                <a16:creationId xmlns:a16="http://schemas.microsoft.com/office/drawing/2014/main" id="{414ACB50-4CCF-C92B-6F28-155EBE4BD266}"/>
              </a:ext>
            </a:extLst>
          </p:cNvPr>
          <p:cNvGrpSpPr/>
          <p:nvPr userDrawn="1"/>
        </p:nvGrpSpPr>
        <p:grpSpPr>
          <a:xfrm>
            <a:off x="4553758" y="4033365"/>
            <a:ext cx="237173" cy="237173"/>
            <a:chOff x="3119998" y="3845719"/>
            <a:chExt cx="403692" cy="403692"/>
          </a:xfrm>
        </p:grpSpPr>
        <p:sp>
          <p:nvSpPr>
            <p:cNvPr id="66" name="Ellipse 65">
              <a:extLst>
                <a:ext uri="{FF2B5EF4-FFF2-40B4-BE49-F238E27FC236}">
                  <a16:creationId xmlns:a16="http://schemas.microsoft.com/office/drawing/2014/main" id="{98537AF6-914B-C64D-B261-A976678E29F3}"/>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67" name="Groupe 66">
              <a:extLst>
                <a:ext uri="{FF2B5EF4-FFF2-40B4-BE49-F238E27FC236}">
                  <a16:creationId xmlns:a16="http://schemas.microsoft.com/office/drawing/2014/main" id="{B4D334C2-5CD0-FE74-FB9F-F4E46C6E6FDA}"/>
                </a:ext>
              </a:extLst>
            </p:cNvPr>
            <p:cNvGrpSpPr/>
            <p:nvPr/>
          </p:nvGrpSpPr>
          <p:grpSpPr>
            <a:xfrm>
              <a:off x="3282343" y="3941388"/>
              <a:ext cx="106178" cy="212354"/>
              <a:chOff x="3281082" y="3919818"/>
              <a:chExt cx="127747" cy="255494"/>
            </a:xfrm>
          </p:grpSpPr>
          <p:cxnSp>
            <p:nvCxnSpPr>
              <p:cNvPr id="68" name="Connecteur droit 67">
                <a:extLst>
                  <a:ext uri="{FF2B5EF4-FFF2-40B4-BE49-F238E27FC236}">
                    <a16:creationId xmlns:a16="http://schemas.microsoft.com/office/drawing/2014/main" id="{3E5E78F4-A141-447A-943B-FC23D644710C}"/>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922DE91-ED3D-09A6-9994-ECBAFCB2A588}"/>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70" name="Espace réservé du texte 9">
            <a:extLst>
              <a:ext uri="{FF2B5EF4-FFF2-40B4-BE49-F238E27FC236}">
                <a16:creationId xmlns:a16="http://schemas.microsoft.com/office/drawing/2014/main" id="{9E59B667-3E5B-A330-7E40-663A91610C6A}"/>
              </a:ext>
            </a:extLst>
          </p:cNvPr>
          <p:cNvSpPr>
            <a:spLocks noGrp="1"/>
          </p:cNvSpPr>
          <p:nvPr>
            <p:ph type="body" sz="quarter" idx="24" hasCustomPrompt="1"/>
          </p:nvPr>
        </p:nvSpPr>
        <p:spPr>
          <a:xfrm>
            <a:off x="492756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71" name="Espace réservé pour une image  3">
            <a:extLst>
              <a:ext uri="{FF2B5EF4-FFF2-40B4-BE49-F238E27FC236}">
                <a16:creationId xmlns:a16="http://schemas.microsoft.com/office/drawing/2014/main" id="{17BE22A4-1CFA-0C4F-890A-54E5C1BB559F}"/>
              </a:ext>
            </a:extLst>
          </p:cNvPr>
          <p:cNvSpPr>
            <a:spLocks noGrp="1"/>
          </p:cNvSpPr>
          <p:nvPr>
            <p:ph type="pic" sz="quarter" idx="25"/>
          </p:nvPr>
        </p:nvSpPr>
        <p:spPr>
          <a:xfrm>
            <a:off x="455375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79" name="Groupe 78">
            <a:extLst>
              <a:ext uri="{FF2B5EF4-FFF2-40B4-BE49-F238E27FC236}">
                <a16:creationId xmlns:a16="http://schemas.microsoft.com/office/drawing/2014/main" id="{092755B7-B9F5-9134-DFDB-00CEB2A18FAD}"/>
              </a:ext>
            </a:extLst>
          </p:cNvPr>
          <p:cNvGrpSpPr/>
          <p:nvPr userDrawn="1"/>
        </p:nvGrpSpPr>
        <p:grpSpPr>
          <a:xfrm>
            <a:off x="8516900" y="4033365"/>
            <a:ext cx="237173" cy="237173"/>
            <a:chOff x="3119998" y="3845719"/>
            <a:chExt cx="403692" cy="403692"/>
          </a:xfrm>
        </p:grpSpPr>
        <p:sp>
          <p:nvSpPr>
            <p:cNvPr id="80" name="Ellipse 79">
              <a:extLst>
                <a:ext uri="{FF2B5EF4-FFF2-40B4-BE49-F238E27FC236}">
                  <a16:creationId xmlns:a16="http://schemas.microsoft.com/office/drawing/2014/main" id="{B635D4C5-769C-9B47-2E0B-3DCF0DE2250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81" name="Groupe 80">
              <a:extLst>
                <a:ext uri="{FF2B5EF4-FFF2-40B4-BE49-F238E27FC236}">
                  <a16:creationId xmlns:a16="http://schemas.microsoft.com/office/drawing/2014/main" id="{F81CE89B-2695-EC89-553B-622A1C015BBF}"/>
                </a:ext>
              </a:extLst>
            </p:cNvPr>
            <p:cNvGrpSpPr/>
            <p:nvPr/>
          </p:nvGrpSpPr>
          <p:grpSpPr>
            <a:xfrm>
              <a:off x="3282343" y="3941388"/>
              <a:ext cx="106178" cy="212354"/>
              <a:chOff x="3281082" y="3919818"/>
              <a:chExt cx="127747" cy="255494"/>
            </a:xfrm>
          </p:grpSpPr>
          <p:cxnSp>
            <p:nvCxnSpPr>
              <p:cNvPr id="82" name="Connecteur droit 81">
                <a:extLst>
                  <a:ext uri="{FF2B5EF4-FFF2-40B4-BE49-F238E27FC236}">
                    <a16:creationId xmlns:a16="http://schemas.microsoft.com/office/drawing/2014/main" id="{F5A9C303-9352-0641-3372-80AF9D230C29}"/>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E3244EF7-805A-487A-3BB6-CF7B69957BEB}"/>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84" name="Espace réservé du texte 9">
            <a:extLst>
              <a:ext uri="{FF2B5EF4-FFF2-40B4-BE49-F238E27FC236}">
                <a16:creationId xmlns:a16="http://schemas.microsoft.com/office/drawing/2014/main" id="{C59251E0-2BFE-B1F8-A781-20B4D7F50CF5}"/>
              </a:ext>
            </a:extLst>
          </p:cNvPr>
          <p:cNvSpPr>
            <a:spLocks noGrp="1"/>
          </p:cNvSpPr>
          <p:nvPr>
            <p:ph type="body" sz="quarter" idx="26" hasCustomPrompt="1"/>
          </p:nvPr>
        </p:nvSpPr>
        <p:spPr>
          <a:xfrm>
            <a:off x="8890709"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85" name="Espace réservé pour une image  3">
            <a:extLst>
              <a:ext uri="{FF2B5EF4-FFF2-40B4-BE49-F238E27FC236}">
                <a16:creationId xmlns:a16="http://schemas.microsoft.com/office/drawing/2014/main" id="{54709EAC-8014-D17C-45C7-D31D7A99B7CA}"/>
              </a:ext>
            </a:extLst>
          </p:cNvPr>
          <p:cNvSpPr>
            <a:spLocks noGrp="1"/>
          </p:cNvSpPr>
          <p:nvPr>
            <p:ph type="pic" sz="quarter" idx="27"/>
          </p:nvPr>
        </p:nvSpPr>
        <p:spPr>
          <a:xfrm>
            <a:off x="8516900"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sp>
        <p:nvSpPr>
          <p:cNvPr id="87" name="Espace réservé du texte 14">
            <a:extLst>
              <a:ext uri="{FF2B5EF4-FFF2-40B4-BE49-F238E27FC236}">
                <a16:creationId xmlns:a16="http://schemas.microsoft.com/office/drawing/2014/main" id="{9BA7B4DC-C23A-CA98-DCEA-065DC3874A8C}"/>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accent2"/>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5" name="Titre 4">
            <a:extLst>
              <a:ext uri="{FF2B5EF4-FFF2-40B4-BE49-F238E27FC236}">
                <a16:creationId xmlns:a16="http://schemas.microsoft.com/office/drawing/2014/main" id="{83E4BE81-DA44-E76A-CF15-348F796BF270}"/>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0F9773C1-039B-BA8B-47D6-F0D6130C058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7418949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OUGE_FO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Titre 4">
            <a:extLst>
              <a:ext uri="{FF2B5EF4-FFF2-40B4-BE49-F238E27FC236}">
                <a16:creationId xmlns:a16="http://schemas.microsoft.com/office/drawing/2014/main" id="{E5AE28D7-BA05-AB6F-B3D8-B8FB9424BD72}"/>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EA708DFC-8D5F-6382-8577-DDB556FF5A25}"/>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913308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OUGE_FOND + TEX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Espace réservé du texte 9">
            <a:extLst>
              <a:ext uri="{FF2B5EF4-FFF2-40B4-BE49-F238E27FC236}">
                <a16:creationId xmlns:a16="http://schemas.microsoft.com/office/drawing/2014/main" id="{20F8E529-94D7-3C50-B0F7-7DE0C2E95AE1}"/>
              </a:ext>
            </a:extLst>
          </p:cNvPr>
          <p:cNvSpPr>
            <a:spLocks noGrp="1"/>
          </p:cNvSpPr>
          <p:nvPr>
            <p:ph type="body" sz="quarter" idx="23" hasCustomPrompt="1"/>
          </p:nvPr>
        </p:nvSpPr>
        <p:spPr>
          <a:xfrm>
            <a:off x="509078" y="2000554"/>
            <a:ext cx="1067282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2"/>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D9BDA88E-3BC6-1005-B7F6-935D55F7033B}"/>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277D52B1-081D-7EB4-CEB1-7AB75A29E98D}"/>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676641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IR_OUVERTURE 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100"/>
            </a:lvl1pPr>
          </a:lstStyle>
          <a:p>
            <a:endParaRPr lang="fr-FR"/>
          </a:p>
        </p:txBody>
      </p:sp>
      <p:sp>
        <p:nvSpPr>
          <p:cNvPr id="18"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644255" y="1111857"/>
            <a:ext cx="4685898" cy="919401"/>
          </a:xfrm>
          <a:prstGeom prst="roundRect">
            <a:avLst/>
          </a:prstGeom>
          <a:solidFill>
            <a:schemeClr val="tx1"/>
          </a:solidFill>
        </p:spPr>
        <p:txBody>
          <a:bodyPr wrap="none" tIns="0" bIns="0" rtlCol="0" anchor="ctr">
            <a:spAutoFit/>
          </a:bodyPr>
          <a:lstStyle>
            <a:lvl1pPr marL="0" indent="0">
              <a:lnSpc>
                <a:spcPct val="100000"/>
              </a:lnSpc>
              <a:spcBef>
                <a:spcPts val="0"/>
              </a:spcBef>
              <a:buNone/>
              <a:defRPr lang="fr-FR" sz="5400" smtClean="0">
                <a:solidFill>
                  <a:schemeClr val="bg1"/>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Lorem ipsum</a:t>
            </a:r>
            <a:endParaRPr lang="en-GB" dirty="0"/>
          </a:p>
        </p:txBody>
      </p:sp>
      <p:sp>
        <p:nvSpPr>
          <p:cNvPr id="22" name="Espace réservé du texte 14">
            <a:extLst>
              <a:ext uri="{FF2B5EF4-FFF2-40B4-BE49-F238E27FC236}">
                <a16:creationId xmlns:a16="http://schemas.microsoft.com/office/drawing/2014/main" id="{1A76CFD4-911B-5953-C559-4ABA69C37EAA}"/>
              </a:ext>
            </a:extLst>
          </p:cNvPr>
          <p:cNvSpPr>
            <a:spLocks noGrp="1"/>
          </p:cNvSpPr>
          <p:nvPr>
            <p:ph type="body" sz="quarter" idx="12" hasCustomPrompt="1"/>
          </p:nvPr>
        </p:nvSpPr>
        <p:spPr>
          <a:xfrm>
            <a:off x="2026296" y="2730276"/>
            <a:ext cx="1840568"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a:t>Lorem ipsum</a:t>
            </a:r>
            <a:endParaRPr lang="en-GB" dirty="0"/>
          </a:p>
        </p:txBody>
      </p:sp>
      <p:sp>
        <p:nvSpPr>
          <p:cNvPr id="23" name="Espace réservé du texte 14">
            <a:extLst>
              <a:ext uri="{FF2B5EF4-FFF2-40B4-BE49-F238E27FC236}">
                <a16:creationId xmlns:a16="http://schemas.microsoft.com/office/drawing/2014/main" id="{6C0ADFA0-C29F-0C42-46E9-DFC36BD56CCA}"/>
              </a:ext>
            </a:extLst>
          </p:cNvPr>
          <p:cNvSpPr>
            <a:spLocks noGrp="1"/>
          </p:cNvSpPr>
          <p:nvPr>
            <p:ph type="body" sz="quarter" idx="13" hasCustomPrompt="1"/>
          </p:nvPr>
        </p:nvSpPr>
        <p:spPr>
          <a:xfrm>
            <a:off x="2026296" y="3250745"/>
            <a:ext cx="1994457"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err="1"/>
              <a:t>Dolor</a:t>
            </a:r>
            <a:r>
              <a:rPr lang="fr-FR" dirty="0"/>
              <a:t> sit </a:t>
            </a:r>
            <a:r>
              <a:rPr lang="fr-FR" dirty="0" err="1"/>
              <a:t>amet</a:t>
            </a:r>
            <a:endParaRPr lang="en-GB" dirty="0"/>
          </a:p>
        </p:txBody>
      </p:sp>
      <p:sp>
        <p:nvSpPr>
          <p:cNvPr id="25"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2" name="Espace réservé du numéro de diapositive 5">
            <a:extLst>
              <a:ext uri="{FF2B5EF4-FFF2-40B4-BE49-F238E27FC236}">
                <a16:creationId xmlns:a16="http://schemas.microsoft.com/office/drawing/2014/main" id="{C0B18262-9CF5-99A0-1F25-1039E311E308}"/>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543519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IR_OUVERTURE 2">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7C2B151-D540-1A0D-54B7-55351E1E8532}"/>
              </a:ext>
            </a:extLst>
          </p:cNvPr>
          <p:cNvCxnSpPr>
            <a:cxnSpLocks/>
          </p:cNvCxnSpPr>
          <p:nvPr userDrawn="1"/>
        </p:nvCxnSpPr>
        <p:spPr>
          <a:xfrm flipH="1">
            <a:off x="0" y="1654306"/>
            <a:ext cx="1475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6096000" y="0"/>
            <a:ext cx="609600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6"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722777" y="1022639"/>
            <a:ext cx="6545562" cy="681038"/>
          </a:xfrm>
          <a:prstGeom prst="roundRect">
            <a:avLst/>
          </a:prstGeom>
          <a:solidFill>
            <a:schemeClr val="tx1"/>
          </a:solidFill>
        </p:spPr>
        <p:txBody>
          <a:bodyPr wrap="none" tIns="0" bIns="0" rtlCol="0" anchor="ctr">
            <a:spAutoFit/>
          </a:bodyPr>
          <a:lstStyle>
            <a:lvl1pPr marL="0" indent="0">
              <a:lnSpc>
                <a:spcPct val="100000"/>
              </a:lnSpc>
              <a:spcBef>
                <a:spcPts val="0"/>
              </a:spcBef>
              <a:buNone/>
              <a:defRPr lang="fr-FR" sz="4000" smtClean="0">
                <a:solidFill>
                  <a:schemeClr val="bg1"/>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Titre de la partie sur une</a:t>
            </a:r>
            <a:endParaRPr lang="en-GB" dirty="0"/>
          </a:p>
        </p:txBody>
      </p:sp>
      <p:sp>
        <p:nvSpPr>
          <p:cNvPr id="17" name="Espace réservé du texte 14">
            <a:extLst>
              <a:ext uri="{FF2B5EF4-FFF2-40B4-BE49-F238E27FC236}">
                <a16:creationId xmlns:a16="http://schemas.microsoft.com/office/drawing/2014/main" id="{6DE015D0-A2B9-242E-9183-E19F2DBD669B}"/>
              </a:ext>
            </a:extLst>
          </p:cNvPr>
          <p:cNvSpPr>
            <a:spLocks noGrp="1"/>
          </p:cNvSpPr>
          <p:nvPr>
            <p:ph type="body" sz="quarter" idx="16" hasCustomPrompt="1"/>
          </p:nvPr>
        </p:nvSpPr>
        <p:spPr>
          <a:xfrm>
            <a:off x="1722777" y="2803585"/>
            <a:ext cx="3009126"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Sous-titre sur une</a:t>
            </a:r>
            <a:endParaRPr lang="en-GB" dirty="0"/>
          </a:p>
        </p:txBody>
      </p:sp>
      <p:sp>
        <p:nvSpPr>
          <p:cNvPr id="30"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3" name="Espace réservé du texte 14">
            <a:extLst>
              <a:ext uri="{FF2B5EF4-FFF2-40B4-BE49-F238E27FC236}">
                <a16:creationId xmlns:a16="http://schemas.microsoft.com/office/drawing/2014/main" id="{2197ECEF-FB76-BF27-D702-1F9DA17B0825}"/>
              </a:ext>
            </a:extLst>
          </p:cNvPr>
          <p:cNvSpPr>
            <a:spLocks noGrp="1"/>
          </p:cNvSpPr>
          <p:nvPr>
            <p:ph type="body" sz="quarter" idx="21" hasCustomPrompt="1"/>
          </p:nvPr>
        </p:nvSpPr>
        <p:spPr>
          <a:xfrm>
            <a:off x="1722777" y="4618610"/>
            <a:ext cx="3874700" cy="307777"/>
          </a:xfrm>
          <a:prstGeom prst="rect">
            <a:avLst/>
          </a:prstGeom>
          <a:noFill/>
        </p:spPr>
        <p:txBody>
          <a:bodyPr wrap="square" rtlCol="0" anchor="t">
            <a:spAutoFit/>
          </a:bodyPr>
          <a:lstStyle>
            <a:lvl1pPr marL="0" indent="0">
              <a:lnSpc>
                <a:spcPct val="100000"/>
              </a:lnSpc>
              <a:spcBef>
                <a:spcPts val="0"/>
              </a:spcBef>
              <a:buNone/>
              <a:defRPr lang="en-GB" sz="1400" b="1" dirty="0">
                <a:solidFill>
                  <a:schemeClr val="accent4"/>
                </a:solidFill>
                <a:latin typeface="Aptos" panose="020B0004020202020204" pitchFamily="34" charset="0"/>
              </a:defRPr>
            </a:lvl1pPr>
          </a:lstStyle>
          <a:p>
            <a:pPr marL="0" lvl="0"/>
            <a:r>
              <a:rPr lang="fr-FR" dirty="0"/>
              <a:t>ATTENTION / IMPORTANT</a:t>
            </a:r>
            <a:endParaRPr lang="en-GB" dirty="0"/>
          </a:p>
        </p:txBody>
      </p:sp>
      <p:sp>
        <p:nvSpPr>
          <p:cNvPr id="7" name="Espace réservé du texte 9">
            <a:extLst>
              <a:ext uri="{FF2B5EF4-FFF2-40B4-BE49-F238E27FC236}">
                <a16:creationId xmlns:a16="http://schemas.microsoft.com/office/drawing/2014/main" id="{CE14978D-3A81-377A-9901-330910A38272}"/>
              </a:ext>
            </a:extLst>
          </p:cNvPr>
          <p:cNvSpPr>
            <a:spLocks noGrp="1"/>
          </p:cNvSpPr>
          <p:nvPr>
            <p:ph type="body" sz="quarter" idx="26" hasCustomPrompt="1"/>
          </p:nvPr>
        </p:nvSpPr>
        <p:spPr>
          <a:xfrm>
            <a:off x="1722777" y="4977665"/>
            <a:ext cx="3874700" cy="1038917"/>
          </a:xfrm>
          <a:prstGeom prst="rect">
            <a:avLst/>
          </a:prstGeom>
        </p:spPr>
        <p:txBody>
          <a:bodyPr/>
          <a:lstStyle>
            <a:lvl1pPr marL="0" indent="0">
              <a:lnSpc>
                <a:spcPct val="100000"/>
              </a:lnSpc>
              <a:spcBef>
                <a:spcPts val="0"/>
              </a:spcBef>
              <a:buNone/>
              <a:defRPr sz="1400" b="0">
                <a:solidFill>
                  <a:schemeClr val="tx1"/>
                </a:solidFill>
                <a:latin typeface="+mn-lt"/>
              </a:defRPr>
            </a:lvl1pPr>
            <a:lvl2pPr marL="0" indent="0" algn="l" defTabSz="914400" rtl="0" eaLnBrk="1" latinLnBrk="0" hangingPunct="1">
              <a:lnSpc>
                <a:spcPct val="100000"/>
              </a:lnSpc>
              <a:spcBef>
                <a:spcPts val="0"/>
              </a:spcBef>
              <a:buClr>
                <a:schemeClr val="accent1"/>
              </a:buClr>
              <a:buFont typeface="Aptos" panose="020B0004020202020204" pitchFamily="34" charset="0"/>
              <a:buNone/>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p:txBody>
      </p:sp>
      <p:sp>
        <p:nvSpPr>
          <p:cNvPr id="11" name="Espace réservé du texte 14">
            <a:extLst>
              <a:ext uri="{FF2B5EF4-FFF2-40B4-BE49-F238E27FC236}">
                <a16:creationId xmlns:a16="http://schemas.microsoft.com/office/drawing/2014/main" id="{43A1BC1F-D43E-180C-2B90-7E47B9C3A9CE}"/>
              </a:ext>
            </a:extLst>
          </p:cNvPr>
          <p:cNvSpPr>
            <a:spLocks noGrp="1"/>
          </p:cNvSpPr>
          <p:nvPr>
            <p:ph type="body" sz="quarter" idx="27" hasCustomPrompt="1"/>
          </p:nvPr>
        </p:nvSpPr>
        <p:spPr>
          <a:xfrm>
            <a:off x="1722777" y="1790010"/>
            <a:ext cx="3883119" cy="681038"/>
          </a:xfrm>
          <a:prstGeom prst="roundRect">
            <a:avLst/>
          </a:prstGeom>
          <a:solidFill>
            <a:schemeClr val="tx1"/>
          </a:solidFill>
        </p:spPr>
        <p:txBody>
          <a:bodyPr wrap="none" tIns="0" bIns="0" rtlCol="0" anchor="ctr">
            <a:spAutoFit/>
          </a:bodyPr>
          <a:lstStyle>
            <a:lvl1pPr marL="0" indent="0">
              <a:lnSpc>
                <a:spcPct val="100000"/>
              </a:lnSpc>
              <a:spcBef>
                <a:spcPts val="0"/>
              </a:spcBef>
              <a:buNone/>
              <a:defRPr lang="fr-FR" sz="4000" smtClean="0">
                <a:solidFill>
                  <a:schemeClr val="bg1"/>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12" name="Espace réservé du texte 14">
            <a:extLst>
              <a:ext uri="{FF2B5EF4-FFF2-40B4-BE49-F238E27FC236}">
                <a16:creationId xmlns:a16="http://schemas.microsoft.com/office/drawing/2014/main" id="{C08527D6-E58A-3E92-0C2E-88D0ECF0F1D4}"/>
              </a:ext>
            </a:extLst>
          </p:cNvPr>
          <p:cNvSpPr>
            <a:spLocks noGrp="1"/>
          </p:cNvSpPr>
          <p:nvPr>
            <p:ph type="body" sz="quarter" idx="28" hasCustomPrompt="1"/>
          </p:nvPr>
        </p:nvSpPr>
        <p:spPr>
          <a:xfrm>
            <a:off x="1722777" y="3301722"/>
            <a:ext cx="2400568"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2" name="Espace réservé du numéro de diapositive 5">
            <a:extLst>
              <a:ext uri="{FF2B5EF4-FFF2-40B4-BE49-F238E27FC236}">
                <a16:creationId xmlns:a16="http://schemas.microsoft.com/office/drawing/2014/main" id="{6AEF891B-F907-71F7-5887-CD0B7804D101}"/>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9263034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IR_CONTENU 1">
    <p:spTree>
      <p:nvGrpSpPr>
        <p:cNvPr id="1" name=""/>
        <p:cNvGrpSpPr/>
        <p:nvPr/>
      </p:nvGrpSpPr>
      <p:grpSpPr>
        <a:xfrm>
          <a:off x="0" y="0"/>
          <a:ext cx="0" cy="0"/>
          <a:chOff x="0" y="0"/>
          <a:chExt cx="0" cy="0"/>
        </a:xfrm>
      </p:grpSpPr>
      <p:sp>
        <p:nvSpPr>
          <p:cNvPr id="7" name="Espace réservé pour une image  3">
            <a:extLst>
              <a:ext uri="{FF2B5EF4-FFF2-40B4-BE49-F238E27FC236}">
                <a16:creationId xmlns:a16="http://schemas.microsoft.com/office/drawing/2014/main" id="{9D0C42DD-E25A-C277-6774-2F39FF2DCA84}"/>
              </a:ext>
            </a:extLst>
          </p:cNvPr>
          <p:cNvSpPr>
            <a:spLocks noGrp="1"/>
          </p:cNvSpPr>
          <p:nvPr>
            <p:ph type="pic" sz="quarter" idx="24"/>
          </p:nvPr>
        </p:nvSpPr>
        <p:spPr>
          <a:xfrm>
            <a:off x="947928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3"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509079" y="1529312"/>
            <a:ext cx="8474901"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A8C5E024-1A32-317D-A2C8-4C56266FBD59}"/>
              </a:ext>
            </a:extLst>
          </p:cNvPr>
          <p:cNvSpPr>
            <a:spLocks noGrp="1"/>
          </p:cNvSpPr>
          <p:nvPr>
            <p:ph type="title"/>
          </p:nvPr>
        </p:nvSpPr>
        <p:spPr>
          <a:xfrm>
            <a:off x="509078" y="243694"/>
            <a:ext cx="8474902"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6163049" y="5750700"/>
            <a:ext cx="4210127" cy="399238"/>
          </a:xfrm>
          <a:prstGeom prst="roundRect">
            <a:avLst>
              <a:gd name="adj" fmla="val 14758"/>
            </a:avLst>
          </a:prstGeom>
          <a:solidFill>
            <a:schemeClr val="tx1"/>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3" name="Espace réservé du numéro de diapositive 5">
            <a:extLst>
              <a:ext uri="{FF2B5EF4-FFF2-40B4-BE49-F238E27FC236}">
                <a16:creationId xmlns:a16="http://schemas.microsoft.com/office/drawing/2014/main" id="{F72E4867-638B-8B4D-E738-4F1BDB01DE7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998035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IR_CONTENU 1 bis">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100B9B12-E5EC-76D1-E4E6-FA262F60245D}"/>
              </a:ext>
            </a:extLst>
          </p:cNvPr>
          <p:cNvSpPr>
            <a:spLocks noGrp="1"/>
          </p:cNvSpPr>
          <p:nvPr>
            <p:ph type="pic" sz="quarter" idx="10"/>
          </p:nvPr>
        </p:nvSpPr>
        <p:spPr>
          <a:xfrm>
            <a:off x="0" y="0"/>
            <a:ext cx="271272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1" name="Espace réservé du texte 14">
            <a:extLst>
              <a:ext uri="{FF2B5EF4-FFF2-40B4-BE49-F238E27FC236}">
                <a16:creationId xmlns:a16="http://schemas.microsoft.com/office/drawing/2014/main" id="{4EF4D994-8D99-B76F-5912-37F694A883D7}"/>
              </a:ext>
            </a:extLst>
          </p:cNvPr>
          <p:cNvSpPr>
            <a:spLocks noGrp="1"/>
          </p:cNvSpPr>
          <p:nvPr>
            <p:ph type="body" sz="quarter" idx="22" hasCustomPrompt="1"/>
          </p:nvPr>
        </p:nvSpPr>
        <p:spPr>
          <a:xfrm>
            <a:off x="1885873" y="5750700"/>
            <a:ext cx="4210127" cy="399238"/>
          </a:xfrm>
          <a:prstGeom prst="roundRect">
            <a:avLst>
              <a:gd name="adj" fmla="val 14758"/>
            </a:avLst>
          </a:prstGeom>
          <a:solidFill>
            <a:schemeClr val="tx1"/>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7" name="Espace réservé du texte 9">
            <a:extLst>
              <a:ext uri="{FF2B5EF4-FFF2-40B4-BE49-F238E27FC236}">
                <a16:creationId xmlns:a16="http://schemas.microsoft.com/office/drawing/2014/main" id="{BA7EFBD5-D842-2D98-FC20-3ABBD97F8456}"/>
              </a:ext>
            </a:extLst>
          </p:cNvPr>
          <p:cNvSpPr>
            <a:spLocks noGrp="1"/>
          </p:cNvSpPr>
          <p:nvPr>
            <p:ph type="body" sz="quarter" idx="23" hasCustomPrompt="1"/>
          </p:nvPr>
        </p:nvSpPr>
        <p:spPr>
          <a:xfrm>
            <a:off x="3246299" y="1529312"/>
            <a:ext cx="8446500"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2" name="Titre 4">
            <a:extLst>
              <a:ext uri="{FF2B5EF4-FFF2-40B4-BE49-F238E27FC236}">
                <a16:creationId xmlns:a16="http://schemas.microsoft.com/office/drawing/2014/main" id="{F6516E02-B516-874C-7D6C-CF85724AE5BD}"/>
              </a:ext>
            </a:extLst>
          </p:cNvPr>
          <p:cNvSpPr>
            <a:spLocks noGrp="1"/>
          </p:cNvSpPr>
          <p:nvPr>
            <p:ph type="title"/>
          </p:nvPr>
        </p:nvSpPr>
        <p:spPr>
          <a:xfrm>
            <a:off x="3230880" y="243694"/>
            <a:ext cx="8461919"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3" name="Espace réservé du numéro de diapositive 5">
            <a:extLst>
              <a:ext uri="{FF2B5EF4-FFF2-40B4-BE49-F238E27FC236}">
                <a16:creationId xmlns:a16="http://schemas.microsoft.com/office/drawing/2014/main" id="{9CFAC48D-285C-C691-ABF6-89947FCD4CFB}"/>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9539948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IR_CONTENU 2">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1" y="1699424"/>
            <a:ext cx="6892550"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BFBFF437-320F-1373-7D8F-FEBCB47927F8}"/>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BD2028B9-31B8-41D4-CCA9-A4A49B7E0A1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805904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IR_CONTENU 2 bi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334A6E9-7794-4540-2F2E-3E7A2E8061B1}"/>
              </a:ext>
            </a:extLst>
          </p:cNvPr>
          <p:cNvSpPr/>
          <p:nvPr userDrawn="1"/>
        </p:nvSpPr>
        <p:spPr>
          <a:xfrm>
            <a:off x="576019" y="1756660"/>
            <a:ext cx="2650096" cy="3540678"/>
          </a:xfrm>
          <a:prstGeom prst="roundRect">
            <a:avLst>
              <a:gd name="adj" fmla="val 464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pour une image  3">
            <a:extLst>
              <a:ext uri="{FF2B5EF4-FFF2-40B4-BE49-F238E27FC236}">
                <a16:creationId xmlns:a16="http://schemas.microsoft.com/office/drawing/2014/main" id="{32C428DB-E9AF-D587-A2C7-165828EDE3D8}"/>
              </a:ext>
            </a:extLst>
          </p:cNvPr>
          <p:cNvSpPr>
            <a:spLocks noGrp="1"/>
          </p:cNvSpPr>
          <p:nvPr>
            <p:ph type="pic" sz="quarter" idx="10"/>
          </p:nvPr>
        </p:nvSpPr>
        <p:spPr>
          <a:xfrm>
            <a:off x="1187404" y="2320282"/>
            <a:ext cx="2650096" cy="3540678"/>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13" name="Groupe 12">
            <a:extLst>
              <a:ext uri="{FF2B5EF4-FFF2-40B4-BE49-F238E27FC236}">
                <a16:creationId xmlns:a16="http://schemas.microsoft.com/office/drawing/2014/main" id="{9DF5F6B3-FFC4-3861-47AF-294E588DA30C}"/>
              </a:ext>
            </a:extLst>
          </p:cNvPr>
          <p:cNvGrpSpPr/>
          <p:nvPr userDrawn="1"/>
        </p:nvGrpSpPr>
        <p:grpSpPr>
          <a:xfrm>
            <a:off x="4324773" y="1760278"/>
            <a:ext cx="237173" cy="237173"/>
            <a:chOff x="3119998" y="3845719"/>
            <a:chExt cx="403692" cy="403692"/>
          </a:xfrm>
        </p:grpSpPr>
        <p:sp>
          <p:nvSpPr>
            <p:cNvPr id="14" name="Ellipse 13">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15" name="Groupe 14">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16" name="Connecteur droit 15">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21"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4698582"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3" name="Groupe 42">
            <a:extLst>
              <a:ext uri="{FF2B5EF4-FFF2-40B4-BE49-F238E27FC236}">
                <a16:creationId xmlns:a16="http://schemas.microsoft.com/office/drawing/2014/main" id="{DAF53340-F79E-0CB7-D8DB-3C5CDF7464FF}"/>
              </a:ext>
            </a:extLst>
          </p:cNvPr>
          <p:cNvGrpSpPr/>
          <p:nvPr userDrawn="1"/>
        </p:nvGrpSpPr>
        <p:grpSpPr>
          <a:xfrm>
            <a:off x="6873864" y="1760278"/>
            <a:ext cx="237173" cy="237173"/>
            <a:chOff x="3119998" y="3845719"/>
            <a:chExt cx="403692" cy="403692"/>
          </a:xfrm>
        </p:grpSpPr>
        <p:sp>
          <p:nvSpPr>
            <p:cNvPr id="44" name="Ellipse 43">
              <a:extLst>
                <a:ext uri="{FF2B5EF4-FFF2-40B4-BE49-F238E27FC236}">
                  <a16:creationId xmlns:a16="http://schemas.microsoft.com/office/drawing/2014/main" id="{5BF7D678-8CD7-37FB-561E-6E952EA6E42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5" name="Groupe 44">
              <a:extLst>
                <a:ext uri="{FF2B5EF4-FFF2-40B4-BE49-F238E27FC236}">
                  <a16:creationId xmlns:a16="http://schemas.microsoft.com/office/drawing/2014/main" id="{033AEFE0-8D3E-5A61-0E42-7C25AE44E5CF}"/>
                </a:ext>
              </a:extLst>
            </p:cNvPr>
            <p:cNvGrpSpPr/>
            <p:nvPr/>
          </p:nvGrpSpPr>
          <p:grpSpPr>
            <a:xfrm>
              <a:off x="3282343" y="3941388"/>
              <a:ext cx="106178" cy="212354"/>
              <a:chOff x="3281082" y="3919818"/>
              <a:chExt cx="127747" cy="255494"/>
            </a:xfrm>
          </p:grpSpPr>
          <p:cxnSp>
            <p:nvCxnSpPr>
              <p:cNvPr id="46" name="Connecteur droit 45">
                <a:extLst>
                  <a:ext uri="{FF2B5EF4-FFF2-40B4-BE49-F238E27FC236}">
                    <a16:creationId xmlns:a16="http://schemas.microsoft.com/office/drawing/2014/main" id="{2208A57C-5B78-1CCE-7F29-38C94369DECD}"/>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EB37ED42-8A73-7CA2-8C91-51A2971969B6}"/>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48" name="Espace réservé du texte 9">
            <a:extLst>
              <a:ext uri="{FF2B5EF4-FFF2-40B4-BE49-F238E27FC236}">
                <a16:creationId xmlns:a16="http://schemas.microsoft.com/office/drawing/2014/main" id="{86B7BA25-D2F6-A4AB-B922-D3153531C172}"/>
              </a:ext>
            </a:extLst>
          </p:cNvPr>
          <p:cNvSpPr>
            <a:spLocks noGrp="1"/>
          </p:cNvSpPr>
          <p:nvPr>
            <p:ph type="body" sz="quarter" idx="24" hasCustomPrompt="1"/>
          </p:nvPr>
        </p:nvSpPr>
        <p:spPr>
          <a:xfrm>
            <a:off x="7247673"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grpSp>
        <p:nvGrpSpPr>
          <p:cNvPr id="49" name="Groupe 48">
            <a:extLst>
              <a:ext uri="{FF2B5EF4-FFF2-40B4-BE49-F238E27FC236}">
                <a16:creationId xmlns:a16="http://schemas.microsoft.com/office/drawing/2014/main" id="{EFBBB073-2B79-6458-48A4-27158F22B143}"/>
              </a:ext>
            </a:extLst>
          </p:cNvPr>
          <p:cNvGrpSpPr/>
          <p:nvPr userDrawn="1"/>
        </p:nvGrpSpPr>
        <p:grpSpPr>
          <a:xfrm>
            <a:off x="9422955" y="1760278"/>
            <a:ext cx="237173" cy="237173"/>
            <a:chOff x="3119998" y="3845719"/>
            <a:chExt cx="403692" cy="403692"/>
          </a:xfrm>
        </p:grpSpPr>
        <p:sp>
          <p:nvSpPr>
            <p:cNvPr id="50" name="Ellipse 49">
              <a:extLst>
                <a:ext uri="{FF2B5EF4-FFF2-40B4-BE49-F238E27FC236}">
                  <a16:creationId xmlns:a16="http://schemas.microsoft.com/office/drawing/2014/main" id="{E21E2705-7970-194E-D785-B89E8BB7452C}"/>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51" name="Groupe 50">
              <a:extLst>
                <a:ext uri="{FF2B5EF4-FFF2-40B4-BE49-F238E27FC236}">
                  <a16:creationId xmlns:a16="http://schemas.microsoft.com/office/drawing/2014/main" id="{83669E71-3917-3BA7-2E84-DC90C61B95EE}"/>
                </a:ext>
              </a:extLst>
            </p:cNvPr>
            <p:cNvGrpSpPr/>
            <p:nvPr/>
          </p:nvGrpSpPr>
          <p:grpSpPr>
            <a:xfrm>
              <a:off x="3282343" y="3941388"/>
              <a:ext cx="106178" cy="212354"/>
              <a:chOff x="3281082" y="3919818"/>
              <a:chExt cx="127747" cy="255494"/>
            </a:xfrm>
          </p:grpSpPr>
          <p:cxnSp>
            <p:nvCxnSpPr>
              <p:cNvPr id="52" name="Connecteur droit 51">
                <a:extLst>
                  <a:ext uri="{FF2B5EF4-FFF2-40B4-BE49-F238E27FC236}">
                    <a16:creationId xmlns:a16="http://schemas.microsoft.com/office/drawing/2014/main" id="{1F1A96B0-958F-70E0-B1C1-7F867757EA13}"/>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B607EB6-3824-ABF0-0203-C2C70565B94D}"/>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4" name="Espace réservé du texte 9">
            <a:extLst>
              <a:ext uri="{FF2B5EF4-FFF2-40B4-BE49-F238E27FC236}">
                <a16:creationId xmlns:a16="http://schemas.microsoft.com/office/drawing/2014/main" id="{795F1E94-8BD0-8D46-6A8D-A89A6A69DEF3}"/>
              </a:ext>
            </a:extLst>
          </p:cNvPr>
          <p:cNvSpPr>
            <a:spLocks noGrp="1"/>
          </p:cNvSpPr>
          <p:nvPr>
            <p:ph type="body" sz="quarter" idx="25" hasCustomPrompt="1"/>
          </p:nvPr>
        </p:nvSpPr>
        <p:spPr>
          <a:xfrm>
            <a:off x="9796764" y="1699424"/>
            <a:ext cx="1899538" cy="3597914"/>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7D4F4437-87EB-9509-9B00-1B76A0E736FC}"/>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21E7EF07-7DFE-14AE-4967-E1A1640E2EE4}"/>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7822010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_Ordre du jou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5A5101-09B3-580F-31C4-308C0C889E2F}"/>
              </a:ext>
            </a:extLst>
          </p:cNvPr>
          <p:cNvSpPr/>
          <p:nvPr userDrawn="1"/>
        </p:nvSpPr>
        <p:spPr>
          <a:xfrm>
            <a:off x="0" y="1205912"/>
            <a:ext cx="12192000" cy="5652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logo, Graphique, capture d’écran, conception&#10;&#10;Description générée automatiquement">
            <a:extLst>
              <a:ext uri="{FF2B5EF4-FFF2-40B4-BE49-F238E27FC236}">
                <a16:creationId xmlns:a16="http://schemas.microsoft.com/office/drawing/2014/main" id="{3BB09AFD-F4E8-F47E-2214-94452CAA3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8" name="Espace réservé du texte 7">
            <a:extLst>
              <a:ext uri="{FF2B5EF4-FFF2-40B4-BE49-F238E27FC236}">
                <a16:creationId xmlns:a16="http://schemas.microsoft.com/office/drawing/2014/main" id="{4788F958-BC4D-D757-A14D-69ED535B0B36}"/>
              </a:ext>
            </a:extLst>
          </p:cNvPr>
          <p:cNvSpPr>
            <a:spLocks noGrp="1"/>
          </p:cNvSpPr>
          <p:nvPr>
            <p:ph type="body" sz="quarter" idx="24" hasCustomPrompt="1"/>
          </p:nvPr>
        </p:nvSpPr>
        <p:spPr>
          <a:xfrm>
            <a:off x="509078" y="1675080"/>
            <a:ext cx="5266882" cy="4177080"/>
          </a:xfrm>
          <a:prstGeom prst="rect">
            <a:avLst/>
          </a:prstGeom>
        </p:spPr>
        <p:txBody>
          <a:bodyPr/>
          <a:lstStyle>
            <a:lvl1pPr marL="0" indent="0">
              <a:lnSpc>
                <a:spcPct val="100000"/>
              </a:lnSpc>
              <a:spcBef>
                <a:spcPts val="0"/>
              </a:spcBef>
              <a:spcAft>
                <a:spcPts val="600"/>
              </a:spcAft>
              <a:buNone/>
              <a:defRPr sz="2000" b="1">
                <a:solidFill>
                  <a:schemeClr val="accent2"/>
                </a:solidFill>
              </a:defRPr>
            </a:lvl1pPr>
            <a:lvl2pPr marL="266700" indent="-266700">
              <a:lnSpc>
                <a:spcPct val="100000"/>
              </a:lnSpc>
              <a:spcBef>
                <a:spcPts val="0"/>
              </a:spcBef>
              <a:spcAft>
                <a:spcPts val="600"/>
              </a:spcAft>
              <a:buFont typeface="+mj-lt"/>
              <a:buAutoNum type="arabicPeriod"/>
              <a:defRPr sz="1600">
                <a:solidFill>
                  <a:schemeClr val="accent2"/>
                </a:solidFill>
              </a:defRPr>
            </a:lvl2pPr>
            <a:lvl3pPr marL="541338" indent="-274638">
              <a:lnSpc>
                <a:spcPct val="100000"/>
              </a:lnSpc>
              <a:spcBef>
                <a:spcPts val="0"/>
              </a:spcBef>
              <a:spcAft>
                <a:spcPts val="600"/>
              </a:spcAft>
              <a:buClr>
                <a:schemeClr val="accent2"/>
              </a:buClr>
              <a:buFont typeface="Wingdings" panose="05000000000000000000" pitchFamily="2" charset="2"/>
              <a:buChar char="l"/>
              <a:defRPr sz="1400">
                <a:solidFill>
                  <a:schemeClr val="accent2"/>
                </a:solidFill>
              </a:defRPr>
            </a:lvl3pPr>
          </a:lstStyle>
          <a:p>
            <a:pPr lvl="0"/>
            <a:r>
              <a:rPr lang="fr-FR" dirty="0"/>
              <a:t>Texte premier niveau</a:t>
            </a:r>
          </a:p>
          <a:p>
            <a:pPr lvl="1"/>
            <a:r>
              <a:rPr lang="fr-FR" dirty="0"/>
              <a:t>Deuxième niveau</a:t>
            </a:r>
          </a:p>
          <a:p>
            <a:pPr lvl="2"/>
            <a:r>
              <a:rPr lang="fr-FR" dirty="0"/>
              <a:t>Troisième niveau</a:t>
            </a:r>
          </a:p>
        </p:txBody>
      </p:sp>
      <p:sp>
        <p:nvSpPr>
          <p:cNvPr id="12" name="Espace réservé du texte 7">
            <a:extLst>
              <a:ext uri="{FF2B5EF4-FFF2-40B4-BE49-F238E27FC236}">
                <a16:creationId xmlns:a16="http://schemas.microsoft.com/office/drawing/2014/main" id="{CA7AA6C2-9845-15E6-D1DD-955B4CFC3F1D}"/>
              </a:ext>
            </a:extLst>
          </p:cNvPr>
          <p:cNvSpPr>
            <a:spLocks noGrp="1"/>
          </p:cNvSpPr>
          <p:nvPr>
            <p:ph type="body" sz="quarter" idx="25" hasCustomPrompt="1"/>
          </p:nvPr>
        </p:nvSpPr>
        <p:spPr>
          <a:xfrm>
            <a:off x="6416040" y="1675080"/>
            <a:ext cx="5266882" cy="4177080"/>
          </a:xfrm>
          <a:prstGeom prst="rect">
            <a:avLst/>
          </a:prstGeom>
        </p:spPr>
        <p:txBody>
          <a:bodyPr/>
          <a:lstStyle>
            <a:lvl1pPr marL="0" indent="0">
              <a:lnSpc>
                <a:spcPct val="100000"/>
              </a:lnSpc>
              <a:spcBef>
                <a:spcPts val="0"/>
              </a:spcBef>
              <a:spcAft>
                <a:spcPts val="600"/>
              </a:spcAft>
              <a:buNone/>
              <a:defRPr sz="2000" b="1">
                <a:solidFill>
                  <a:schemeClr val="accent2"/>
                </a:solidFill>
              </a:defRPr>
            </a:lvl1pPr>
            <a:lvl2pPr marL="266700" indent="-266700">
              <a:lnSpc>
                <a:spcPct val="100000"/>
              </a:lnSpc>
              <a:spcBef>
                <a:spcPts val="0"/>
              </a:spcBef>
              <a:spcAft>
                <a:spcPts val="600"/>
              </a:spcAft>
              <a:buFont typeface="+mj-lt"/>
              <a:buAutoNum type="arabicPeriod"/>
              <a:defRPr sz="1600">
                <a:solidFill>
                  <a:schemeClr val="accent2"/>
                </a:solidFill>
              </a:defRPr>
            </a:lvl2pPr>
            <a:lvl3pPr marL="541338" indent="-274638">
              <a:lnSpc>
                <a:spcPct val="100000"/>
              </a:lnSpc>
              <a:spcBef>
                <a:spcPts val="0"/>
              </a:spcBef>
              <a:spcAft>
                <a:spcPts val="600"/>
              </a:spcAft>
              <a:buClr>
                <a:schemeClr val="accent2"/>
              </a:buClr>
              <a:buFont typeface="Wingdings" panose="05000000000000000000" pitchFamily="2" charset="2"/>
              <a:buChar char="l"/>
              <a:defRPr sz="1400">
                <a:solidFill>
                  <a:schemeClr val="accent2"/>
                </a:solidFill>
              </a:defRPr>
            </a:lvl3pPr>
          </a:lstStyle>
          <a:p>
            <a:pPr lvl="0"/>
            <a:r>
              <a:rPr lang="fr-FR" dirty="0"/>
              <a:t>Texte premier niveau</a:t>
            </a:r>
          </a:p>
          <a:p>
            <a:pPr lvl="1"/>
            <a:r>
              <a:rPr lang="fr-FR" dirty="0"/>
              <a:t>Deuxième niveau</a:t>
            </a:r>
          </a:p>
          <a:p>
            <a:pPr lvl="2"/>
            <a:r>
              <a:rPr lang="fr-FR" dirty="0"/>
              <a:t>Troisième niveau</a:t>
            </a:r>
          </a:p>
        </p:txBody>
      </p:sp>
      <p:sp>
        <p:nvSpPr>
          <p:cNvPr id="13" name="Titre 4">
            <a:extLst>
              <a:ext uri="{FF2B5EF4-FFF2-40B4-BE49-F238E27FC236}">
                <a16:creationId xmlns:a16="http://schemas.microsoft.com/office/drawing/2014/main" id="{6E17AE5E-02DC-A61A-1934-8FC35113A9A6}"/>
              </a:ext>
            </a:extLst>
          </p:cNvPr>
          <p:cNvSpPr>
            <a:spLocks noGrp="1"/>
          </p:cNvSpPr>
          <p:nvPr>
            <p:ph type="title"/>
          </p:nvPr>
        </p:nvSpPr>
        <p:spPr>
          <a:xfrm>
            <a:off x="509078" y="324665"/>
            <a:ext cx="11183721" cy="1121633"/>
          </a:xfrm>
          <a:prstGeom prst="rect">
            <a:avLst/>
          </a:prstGeom>
        </p:spPr>
        <p:txBody>
          <a:bodyPr anchor="b"/>
          <a:lstStyle>
            <a:lvl1pPr>
              <a:lnSpc>
                <a:spcPct val="100000"/>
              </a:lnSpc>
              <a:defRPr sz="5400">
                <a:solidFill>
                  <a:schemeClr val="tx1">
                    <a:lumMod val="75000"/>
                    <a:lumOff val="25000"/>
                  </a:schemeClr>
                </a:solidFill>
              </a:defRPr>
            </a:lvl1pPr>
          </a:lstStyle>
          <a:p>
            <a:r>
              <a:rPr lang="fr-FR" dirty="0"/>
              <a:t>Modifiez le style du titre</a:t>
            </a:r>
          </a:p>
        </p:txBody>
      </p:sp>
      <p:sp>
        <p:nvSpPr>
          <p:cNvPr id="2" name="Espace réservé du numéro de diapositive 5">
            <a:extLst>
              <a:ext uri="{FF2B5EF4-FFF2-40B4-BE49-F238E27FC236}">
                <a16:creationId xmlns:a16="http://schemas.microsoft.com/office/drawing/2014/main" id="{AF5A3F4C-90A1-22BD-AA15-D3063B971FB5}"/>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89877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IR_CONTENU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F393E0-A333-0992-EDE5-2C5874F49B81}"/>
              </a:ext>
            </a:extLst>
          </p:cNvPr>
          <p:cNvSpPr/>
          <p:nvPr userDrawn="1"/>
        </p:nvSpPr>
        <p:spPr>
          <a:xfrm>
            <a:off x="0" y="1205912"/>
            <a:ext cx="12192000" cy="44318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grpSp>
        <p:nvGrpSpPr>
          <p:cNvPr id="38" name="Groupe 37">
            <a:extLst>
              <a:ext uri="{FF2B5EF4-FFF2-40B4-BE49-F238E27FC236}">
                <a16:creationId xmlns:a16="http://schemas.microsoft.com/office/drawing/2014/main" id="{9DF5F6B3-FFC4-3861-47AF-294E588DA30C}"/>
              </a:ext>
            </a:extLst>
          </p:cNvPr>
          <p:cNvGrpSpPr/>
          <p:nvPr userDrawn="1"/>
        </p:nvGrpSpPr>
        <p:grpSpPr>
          <a:xfrm>
            <a:off x="586628" y="4033365"/>
            <a:ext cx="237173" cy="237173"/>
            <a:chOff x="3119998" y="3845719"/>
            <a:chExt cx="403692" cy="403692"/>
          </a:xfrm>
        </p:grpSpPr>
        <p:sp>
          <p:nvSpPr>
            <p:cNvPr id="39" name="Ellipse 38">
              <a:extLst>
                <a:ext uri="{FF2B5EF4-FFF2-40B4-BE49-F238E27FC236}">
                  <a16:creationId xmlns:a16="http://schemas.microsoft.com/office/drawing/2014/main" id="{B2B1D474-B0C2-3223-12FA-D89A81D52E1B}"/>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0" name="Groupe 39">
              <a:extLst>
                <a:ext uri="{FF2B5EF4-FFF2-40B4-BE49-F238E27FC236}">
                  <a16:creationId xmlns:a16="http://schemas.microsoft.com/office/drawing/2014/main" id="{6AC8A2E7-8FBF-5B6F-4B01-DA16694B7F2F}"/>
                </a:ext>
              </a:extLst>
            </p:cNvPr>
            <p:cNvGrpSpPr/>
            <p:nvPr/>
          </p:nvGrpSpPr>
          <p:grpSpPr>
            <a:xfrm>
              <a:off x="3282343" y="3941388"/>
              <a:ext cx="106178" cy="212354"/>
              <a:chOff x="3281082" y="3919818"/>
              <a:chExt cx="127747" cy="255494"/>
            </a:xfrm>
          </p:grpSpPr>
          <p:cxnSp>
            <p:nvCxnSpPr>
              <p:cNvPr id="41" name="Connecteur droit 40">
                <a:extLst>
                  <a:ext uri="{FF2B5EF4-FFF2-40B4-BE49-F238E27FC236}">
                    <a16:creationId xmlns:a16="http://schemas.microsoft.com/office/drawing/2014/main" id="{F03C9F43-244B-FE42-FB02-8CF82655878A}"/>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9D283E3-F78C-BDFA-E938-06417F35C9A4}"/>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55" name="Espace réservé du texte 9">
            <a:extLst>
              <a:ext uri="{FF2B5EF4-FFF2-40B4-BE49-F238E27FC236}">
                <a16:creationId xmlns:a16="http://schemas.microsoft.com/office/drawing/2014/main" id="{3EEC53B4-1976-DFCE-245B-3218C4DCB9BC}"/>
              </a:ext>
            </a:extLst>
          </p:cNvPr>
          <p:cNvSpPr>
            <a:spLocks noGrp="1"/>
          </p:cNvSpPr>
          <p:nvPr>
            <p:ph type="body" sz="quarter" idx="23" hasCustomPrompt="1"/>
          </p:nvPr>
        </p:nvSpPr>
        <p:spPr>
          <a:xfrm>
            <a:off x="96043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57" name="Espace réservé pour une image  3">
            <a:extLst>
              <a:ext uri="{FF2B5EF4-FFF2-40B4-BE49-F238E27FC236}">
                <a16:creationId xmlns:a16="http://schemas.microsoft.com/office/drawing/2014/main" id="{735A507E-6393-2509-7812-72174A04D03F}"/>
              </a:ext>
            </a:extLst>
          </p:cNvPr>
          <p:cNvSpPr>
            <a:spLocks noGrp="1"/>
          </p:cNvSpPr>
          <p:nvPr>
            <p:ph type="pic" sz="quarter" idx="10"/>
          </p:nvPr>
        </p:nvSpPr>
        <p:spPr>
          <a:xfrm>
            <a:off x="58662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65" name="Groupe 64">
            <a:extLst>
              <a:ext uri="{FF2B5EF4-FFF2-40B4-BE49-F238E27FC236}">
                <a16:creationId xmlns:a16="http://schemas.microsoft.com/office/drawing/2014/main" id="{414ACB50-4CCF-C92B-6F28-155EBE4BD266}"/>
              </a:ext>
            </a:extLst>
          </p:cNvPr>
          <p:cNvGrpSpPr/>
          <p:nvPr userDrawn="1"/>
        </p:nvGrpSpPr>
        <p:grpSpPr>
          <a:xfrm>
            <a:off x="4553758" y="4033365"/>
            <a:ext cx="237173" cy="237173"/>
            <a:chOff x="3119998" y="3845719"/>
            <a:chExt cx="403692" cy="403692"/>
          </a:xfrm>
        </p:grpSpPr>
        <p:sp>
          <p:nvSpPr>
            <p:cNvPr id="66" name="Ellipse 65">
              <a:extLst>
                <a:ext uri="{FF2B5EF4-FFF2-40B4-BE49-F238E27FC236}">
                  <a16:creationId xmlns:a16="http://schemas.microsoft.com/office/drawing/2014/main" id="{98537AF6-914B-C64D-B261-A976678E29F3}"/>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67" name="Groupe 66">
              <a:extLst>
                <a:ext uri="{FF2B5EF4-FFF2-40B4-BE49-F238E27FC236}">
                  <a16:creationId xmlns:a16="http://schemas.microsoft.com/office/drawing/2014/main" id="{B4D334C2-5CD0-FE74-FB9F-F4E46C6E6FDA}"/>
                </a:ext>
              </a:extLst>
            </p:cNvPr>
            <p:cNvGrpSpPr/>
            <p:nvPr/>
          </p:nvGrpSpPr>
          <p:grpSpPr>
            <a:xfrm>
              <a:off x="3282343" y="3941388"/>
              <a:ext cx="106178" cy="212354"/>
              <a:chOff x="3281082" y="3919818"/>
              <a:chExt cx="127747" cy="255494"/>
            </a:xfrm>
          </p:grpSpPr>
          <p:cxnSp>
            <p:nvCxnSpPr>
              <p:cNvPr id="68" name="Connecteur droit 67">
                <a:extLst>
                  <a:ext uri="{FF2B5EF4-FFF2-40B4-BE49-F238E27FC236}">
                    <a16:creationId xmlns:a16="http://schemas.microsoft.com/office/drawing/2014/main" id="{3E5E78F4-A141-447A-943B-FC23D644710C}"/>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A922DE91-ED3D-09A6-9994-ECBAFCB2A588}"/>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70" name="Espace réservé du texte 9">
            <a:extLst>
              <a:ext uri="{FF2B5EF4-FFF2-40B4-BE49-F238E27FC236}">
                <a16:creationId xmlns:a16="http://schemas.microsoft.com/office/drawing/2014/main" id="{9E59B667-3E5B-A330-7E40-663A91610C6A}"/>
              </a:ext>
            </a:extLst>
          </p:cNvPr>
          <p:cNvSpPr>
            <a:spLocks noGrp="1"/>
          </p:cNvSpPr>
          <p:nvPr>
            <p:ph type="body" sz="quarter" idx="24" hasCustomPrompt="1"/>
          </p:nvPr>
        </p:nvSpPr>
        <p:spPr>
          <a:xfrm>
            <a:off x="4927567"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71" name="Espace réservé pour une image  3">
            <a:extLst>
              <a:ext uri="{FF2B5EF4-FFF2-40B4-BE49-F238E27FC236}">
                <a16:creationId xmlns:a16="http://schemas.microsoft.com/office/drawing/2014/main" id="{17BE22A4-1CFA-0C4F-890A-54E5C1BB559F}"/>
              </a:ext>
            </a:extLst>
          </p:cNvPr>
          <p:cNvSpPr>
            <a:spLocks noGrp="1"/>
          </p:cNvSpPr>
          <p:nvPr>
            <p:ph type="pic" sz="quarter" idx="25"/>
          </p:nvPr>
        </p:nvSpPr>
        <p:spPr>
          <a:xfrm>
            <a:off x="4553758"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grpSp>
        <p:nvGrpSpPr>
          <p:cNvPr id="79" name="Groupe 78">
            <a:extLst>
              <a:ext uri="{FF2B5EF4-FFF2-40B4-BE49-F238E27FC236}">
                <a16:creationId xmlns:a16="http://schemas.microsoft.com/office/drawing/2014/main" id="{092755B7-B9F5-9134-DFDB-00CEB2A18FAD}"/>
              </a:ext>
            </a:extLst>
          </p:cNvPr>
          <p:cNvGrpSpPr/>
          <p:nvPr userDrawn="1"/>
        </p:nvGrpSpPr>
        <p:grpSpPr>
          <a:xfrm>
            <a:off x="8516900" y="4033365"/>
            <a:ext cx="237173" cy="237173"/>
            <a:chOff x="3119998" y="3845719"/>
            <a:chExt cx="403692" cy="403692"/>
          </a:xfrm>
        </p:grpSpPr>
        <p:sp>
          <p:nvSpPr>
            <p:cNvPr id="80" name="Ellipse 79">
              <a:extLst>
                <a:ext uri="{FF2B5EF4-FFF2-40B4-BE49-F238E27FC236}">
                  <a16:creationId xmlns:a16="http://schemas.microsoft.com/office/drawing/2014/main" id="{B635D4C5-769C-9B47-2E0B-3DCF0DE22507}"/>
                </a:ext>
              </a:extLst>
            </p:cNvPr>
            <p:cNvSpPr/>
            <p:nvPr/>
          </p:nvSpPr>
          <p:spPr>
            <a:xfrm>
              <a:off x="3119998" y="3845719"/>
              <a:ext cx="403692" cy="403692"/>
            </a:xfrm>
            <a:prstGeom prst="ellips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81" name="Groupe 80">
              <a:extLst>
                <a:ext uri="{FF2B5EF4-FFF2-40B4-BE49-F238E27FC236}">
                  <a16:creationId xmlns:a16="http://schemas.microsoft.com/office/drawing/2014/main" id="{F81CE89B-2695-EC89-553B-622A1C015BBF}"/>
                </a:ext>
              </a:extLst>
            </p:cNvPr>
            <p:cNvGrpSpPr/>
            <p:nvPr/>
          </p:nvGrpSpPr>
          <p:grpSpPr>
            <a:xfrm>
              <a:off x="3282343" y="3941388"/>
              <a:ext cx="106178" cy="212354"/>
              <a:chOff x="3281082" y="3919818"/>
              <a:chExt cx="127747" cy="255494"/>
            </a:xfrm>
          </p:grpSpPr>
          <p:cxnSp>
            <p:nvCxnSpPr>
              <p:cNvPr id="82" name="Connecteur droit 81">
                <a:extLst>
                  <a:ext uri="{FF2B5EF4-FFF2-40B4-BE49-F238E27FC236}">
                    <a16:creationId xmlns:a16="http://schemas.microsoft.com/office/drawing/2014/main" id="{F5A9C303-9352-0641-3372-80AF9D230C29}"/>
                  </a:ext>
                </a:extLst>
              </p:cNvPr>
              <p:cNvCxnSpPr/>
              <p:nvPr/>
            </p:nvCxnSpPr>
            <p:spPr>
              <a:xfrm>
                <a:off x="3281082" y="3919818"/>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E3244EF7-805A-487A-3BB6-CF7B69957BEB}"/>
                  </a:ext>
                </a:extLst>
              </p:cNvPr>
              <p:cNvCxnSpPr>
                <a:cxnSpLocks/>
              </p:cNvCxnSpPr>
              <p:nvPr/>
            </p:nvCxnSpPr>
            <p:spPr>
              <a:xfrm flipV="1">
                <a:off x="3281082" y="4047565"/>
                <a:ext cx="127747" cy="12774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
        <p:nvSpPr>
          <p:cNvPr id="84" name="Espace réservé du texte 9">
            <a:extLst>
              <a:ext uri="{FF2B5EF4-FFF2-40B4-BE49-F238E27FC236}">
                <a16:creationId xmlns:a16="http://schemas.microsoft.com/office/drawing/2014/main" id="{C59251E0-2BFE-B1F8-A781-20B4D7F50CF5}"/>
              </a:ext>
            </a:extLst>
          </p:cNvPr>
          <p:cNvSpPr>
            <a:spLocks noGrp="1"/>
          </p:cNvSpPr>
          <p:nvPr>
            <p:ph type="body" sz="quarter" idx="26" hasCustomPrompt="1"/>
          </p:nvPr>
        </p:nvSpPr>
        <p:spPr>
          <a:xfrm>
            <a:off x="8890709" y="3972511"/>
            <a:ext cx="2537142" cy="1209715"/>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85" name="Espace réservé pour une image  3">
            <a:extLst>
              <a:ext uri="{FF2B5EF4-FFF2-40B4-BE49-F238E27FC236}">
                <a16:creationId xmlns:a16="http://schemas.microsoft.com/office/drawing/2014/main" id="{54709EAC-8014-D17C-45C7-D31D7A99B7CA}"/>
              </a:ext>
            </a:extLst>
          </p:cNvPr>
          <p:cNvSpPr>
            <a:spLocks noGrp="1"/>
          </p:cNvSpPr>
          <p:nvPr>
            <p:ph type="pic" sz="quarter" idx="27"/>
          </p:nvPr>
        </p:nvSpPr>
        <p:spPr>
          <a:xfrm>
            <a:off x="8516900" y="1675774"/>
            <a:ext cx="2910950" cy="1946276"/>
          </a:xfrm>
          <a:prstGeom prst="roundRect">
            <a:avLst>
              <a:gd name="adj" fmla="val 4447"/>
            </a:avLst>
          </a:prstGeom>
          <a:solidFill>
            <a:schemeClr val="bg1">
              <a:lumMod val="85000"/>
            </a:schemeClr>
          </a:solidFill>
        </p:spPr>
        <p:txBody>
          <a:bodyPr/>
          <a:lstStyle>
            <a:lvl1pPr marL="0" indent="0">
              <a:buNone/>
              <a:defRPr sz="1100"/>
            </a:lvl1pPr>
          </a:lstStyle>
          <a:p>
            <a:endParaRPr lang="fr-FR" dirty="0"/>
          </a:p>
        </p:txBody>
      </p:sp>
      <p:sp>
        <p:nvSpPr>
          <p:cNvPr id="87" name="Espace réservé du texte 14">
            <a:extLst>
              <a:ext uri="{FF2B5EF4-FFF2-40B4-BE49-F238E27FC236}">
                <a16:creationId xmlns:a16="http://schemas.microsoft.com/office/drawing/2014/main" id="{9BA7B4DC-C23A-CA98-DCEA-065DC3874A8C}"/>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accent4"/>
          </a:solidFill>
        </p:spPr>
        <p:txBody>
          <a:bodyPr wrap="none" tIns="72000" bIns="72000" rtlCol="0" anchor="ctr">
            <a:spAutoFit/>
          </a:bodyPr>
          <a:lstStyle>
            <a:lvl1pPr marL="0" indent="0">
              <a:lnSpc>
                <a:spcPct val="100000"/>
              </a:lnSpc>
              <a:spcBef>
                <a:spcPts val="0"/>
              </a:spcBef>
              <a:buNone/>
              <a:defRPr lang="en-GB" sz="1400" dirty="0">
                <a:solidFill>
                  <a:schemeClr val="tx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5" name="Titre 4">
            <a:extLst>
              <a:ext uri="{FF2B5EF4-FFF2-40B4-BE49-F238E27FC236}">
                <a16:creationId xmlns:a16="http://schemas.microsoft.com/office/drawing/2014/main" id="{83E4BE81-DA44-E76A-CF15-348F796BF270}"/>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F32CF7E0-F3AB-988A-94DC-B63BA2FAD11A}"/>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559681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IR_FO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Titre 4">
            <a:extLst>
              <a:ext uri="{FF2B5EF4-FFF2-40B4-BE49-F238E27FC236}">
                <a16:creationId xmlns:a16="http://schemas.microsoft.com/office/drawing/2014/main" id="{E5AE28D7-BA05-AB6F-B3D8-B8FB9424BD72}"/>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020BE732-17DE-B2B0-C60B-794F3FE43684}"/>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706733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IR_FOND + TEX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Espace réservé du texte 9">
            <a:extLst>
              <a:ext uri="{FF2B5EF4-FFF2-40B4-BE49-F238E27FC236}">
                <a16:creationId xmlns:a16="http://schemas.microsoft.com/office/drawing/2014/main" id="{20F8E529-94D7-3C50-B0F7-7DE0C2E95AE1}"/>
              </a:ext>
            </a:extLst>
          </p:cNvPr>
          <p:cNvSpPr>
            <a:spLocks noGrp="1"/>
          </p:cNvSpPr>
          <p:nvPr>
            <p:ph type="body" sz="quarter" idx="23" hasCustomPrompt="1"/>
          </p:nvPr>
        </p:nvSpPr>
        <p:spPr>
          <a:xfrm>
            <a:off x="509078" y="2000554"/>
            <a:ext cx="1067282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tx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D9BDA88E-3BC6-1005-B7F6-935D55F7033B}"/>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9D0226B1-10B6-E5A6-4BA3-AECDC6CFFB6B}"/>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249671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ND + TEXTE">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5" name="Espace réservé du texte 9">
            <a:extLst>
              <a:ext uri="{FF2B5EF4-FFF2-40B4-BE49-F238E27FC236}">
                <a16:creationId xmlns:a16="http://schemas.microsoft.com/office/drawing/2014/main" id="{C63F8158-CA8A-6A67-BD6D-E5A78DE3A53F}"/>
              </a:ext>
            </a:extLst>
          </p:cNvPr>
          <p:cNvSpPr>
            <a:spLocks noGrp="1"/>
          </p:cNvSpPr>
          <p:nvPr>
            <p:ph type="body" sz="quarter" idx="23" hasCustomPrompt="1"/>
          </p:nvPr>
        </p:nvSpPr>
        <p:spPr>
          <a:xfrm>
            <a:off x="509078" y="2000554"/>
            <a:ext cx="1067282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3" name="Titre 4">
            <a:extLst>
              <a:ext uri="{FF2B5EF4-FFF2-40B4-BE49-F238E27FC236}">
                <a16:creationId xmlns:a16="http://schemas.microsoft.com/office/drawing/2014/main" id="{5B424083-64BE-7DCE-F5F2-D87CECCF44F1}"/>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C6C9C5F5-B15C-F8D5-137F-6099920004F3}"/>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112563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E + 1 IMAGE">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0" name="Espace réservé pour une image  3">
            <a:extLst>
              <a:ext uri="{FF2B5EF4-FFF2-40B4-BE49-F238E27FC236}">
                <a16:creationId xmlns:a16="http://schemas.microsoft.com/office/drawing/2014/main" id="{CD4B267F-9261-9815-03AF-4B52954586B7}"/>
              </a:ext>
            </a:extLst>
          </p:cNvPr>
          <p:cNvSpPr>
            <a:spLocks noGrp="1"/>
          </p:cNvSpPr>
          <p:nvPr>
            <p:ph type="pic" sz="quarter" idx="10"/>
          </p:nvPr>
        </p:nvSpPr>
        <p:spPr>
          <a:xfrm>
            <a:off x="-142876" y="2055534"/>
            <a:ext cx="3249405" cy="2724764"/>
          </a:xfrm>
          <a:prstGeom prst="roundRect">
            <a:avLst>
              <a:gd name="adj" fmla="val 4447"/>
            </a:avLst>
          </a:prstGeom>
          <a:solidFill>
            <a:schemeClr val="bg1">
              <a:lumMod val="85000"/>
            </a:schemeClr>
          </a:solidFill>
        </p:spPr>
        <p:txBody>
          <a:bodyPr/>
          <a:lstStyle>
            <a:lvl1pPr marL="0" indent="0" algn="r">
              <a:buNone/>
              <a:defRPr sz="1100"/>
            </a:lvl1pPr>
          </a:lstStyle>
          <a:p>
            <a:endParaRPr lang="fr-FR" dirty="0"/>
          </a:p>
        </p:txBody>
      </p:sp>
      <p:sp>
        <p:nvSpPr>
          <p:cNvPr id="12" name="Espace réservé du texte 9">
            <a:extLst>
              <a:ext uri="{FF2B5EF4-FFF2-40B4-BE49-F238E27FC236}">
                <a16:creationId xmlns:a16="http://schemas.microsoft.com/office/drawing/2014/main" id="{DFEB603F-307A-7F99-178F-46669EC385EA}"/>
              </a:ext>
            </a:extLst>
          </p:cNvPr>
          <p:cNvSpPr>
            <a:spLocks noGrp="1"/>
          </p:cNvSpPr>
          <p:nvPr>
            <p:ph type="body" sz="quarter" idx="23" hasCustomPrompt="1"/>
          </p:nvPr>
        </p:nvSpPr>
        <p:spPr>
          <a:xfrm>
            <a:off x="4023355" y="2000554"/>
            <a:ext cx="7158546"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3" name="Titre 4">
            <a:extLst>
              <a:ext uri="{FF2B5EF4-FFF2-40B4-BE49-F238E27FC236}">
                <a16:creationId xmlns:a16="http://schemas.microsoft.com/office/drawing/2014/main" id="{D87C4EAE-0A64-E7D2-0754-1AE5B323202A}"/>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96558E93-6922-2E88-33C9-165267727C6E}"/>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656367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E + 2 IMAGE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8" name="Espace réservé pour une image  3">
            <a:extLst>
              <a:ext uri="{FF2B5EF4-FFF2-40B4-BE49-F238E27FC236}">
                <a16:creationId xmlns:a16="http://schemas.microsoft.com/office/drawing/2014/main" id="{CD4B267F-9261-9815-03AF-4B52954586B7}"/>
              </a:ext>
            </a:extLst>
          </p:cNvPr>
          <p:cNvSpPr>
            <a:spLocks noGrp="1"/>
          </p:cNvSpPr>
          <p:nvPr>
            <p:ph type="pic" sz="quarter" idx="10"/>
          </p:nvPr>
        </p:nvSpPr>
        <p:spPr>
          <a:xfrm>
            <a:off x="8321040" y="2055534"/>
            <a:ext cx="3223267" cy="1708745"/>
          </a:xfrm>
          <a:prstGeom prst="roundRect">
            <a:avLst>
              <a:gd name="adj" fmla="val 4447"/>
            </a:avLst>
          </a:prstGeom>
          <a:solidFill>
            <a:schemeClr val="bg1">
              <a:lumMod val="85000"/>
            </a:schemeClr>
          </a:solidFill>
        </p:spPr>
        <p:txBody>
          <a:bodyPr/>
          <a:lstStyle>
            <a:lvl1pPr marL="0" indent="0" algn="r">
              <a:buNone/>
              <a:defRPr sz="1100"/>
            </a:lvl1pPr>
          </a:lstStyle>
          <a:p>
            <a:endParaRPr lang="fr-FR" dirty="0"/>
          </a:p>
        </p:txBody>
      </p:sp>
      <p:sp>
        <p:nvSpPr>
          <p:cNvPr id="9" name="Espace réservé pour une image  3">
            <a:extLst>
              <a:ext uri="{FF2B5EF4-FFF2-40B4-BE49-F238E27FC236}">
                <a16:creationId xmlns:a16="http://schemas.microsoft.com/office/drawing/2014/main" id="{C5C7F9A4-3BE5-27E3-6D40-1CF3E94562FA}"/>
              </a:ext>
            </a:extLst>
          </p:cNvPr>
          <p:cNvSpPr>
            <a:spLocks noGrp="1"/>
          </p:cNvSpPr>
          <p:nvPr>
            <p:ph type="pic" sz="quarter" idx="24"/>
          </p:nvPr>
        </p:nvSpPr>
        <p:spPr>
          <a:xfrm>
            <a:off x="8321040" y="4078123"/>
            <a:ext cx="3223267" cy="1708745"/>
          </a:xfrm>
          <a:prstGeom prst="roundRect">
            <a:avLst>
              <a:gd name="adj" fmla="val 4447"/>
            </a:avLst>
          </a:prstGeom>
          <a:solidFill>
            <a:schemeClr val="bg1">
              <a:lumMod val="85000"/>
            </a:schemeClr>
          </a:solidFill>
        </p:spPr>
        <p:txBody>
          <a:bodyPr/>
          <a:lstStyle>
            <a:lvl1pPr marL="0" indent="0" algn="r">
              <a:buNone/>
              <a:defRPr sz="1100"/>
            </a:lvl1pPr>
          </a:lstStyle>
          <a:p>
            <a:endParaRPr lang="fr-FR" dirty="0"/>
          </a:p>
        </p:txBody>
      </p:sp>
      <p:sp>
        <p:nvSpPr>
          <p:cNvPr id="11" name="Espace réservé du texte 9">
            <a:extLst>
              <a:ext uri="{FF2B5EF4-FFF2-40B4-BE49-F238E27FC236}">
                <a16:creationId xmlns:a16="http://schemas.microsoft.com/office/drawing/2014/main" id="{DFEB603F-307A-7F99-178F-46669EC385EA}"/>
              </a:ext>
            </a:extLst>
          </p:cNvPr>
          <p:cNvSpPr>
            <a:spLocks noGrp="1"/>
          </p:cNvSpPr>
          <p:nvPr>
            <p:ph type="body" sz="quarter" idx="23" hasCustomPrompt="1"/>
          </p:nvPr>
        </p:nvSpPr>
        <p:spPr>
          <a:xfrm>
            <a:off x="509080" y="2000554"/>
            <a:ext cx="7158546"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3" name="Titre 4">
            <a:extLst>
              <a:ext uri="{FF2B5EF4-FFF2-40B4-BE49-F238E27FC236}">
                <a16:creationId xmlns:a16="http://schemas.microsoft.com/office/drawing/2014/main" id="{4DB7D530-AE93-F955-D667-42046C94229F}"/>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7D03FE36-0BDF-D036-0015-45FD02B14A34}"/>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9060890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E + GRAPH">
    <p:spTree>
      <p:nvGrpSpPr>
        <p:cNvPr id="1" name=""/>
        <p:cNvGrpSpPr/>
        <p:nvPr/>
      </p:nvGrpSpPr>
      <p:grpSpPr>
        <a:xfrm>
          <a:off x="0" y="0"/>
          <a:ext cx="0" cy="0"/>
          <a:chOff x="0" y="0"/>
          <a:chExt cx="0" cy="0"/>
        </a:xfrm>
      </p:grpSpPr>
      <p:sp>
        <p:nvSpPr>
          <p:cNvPr id="5" name="Espace réservé du graphique 4">
            <a:extLst>
              <a:ext uri="{FF2B5EF4-FFF2-40B4-BE49-F238E27FC236}">
                <a16:creationId xmlns:a16="http://schemas.microsoft.com/office/drawing/2014/main" id="{CC5F5B8D-7E9C-4706-8DDE-C3E30F4D9BCC}"/>
              </a:ext>
            </a:extLst>
          </p:cNvPr>
          <p:cNvSpPr>
            <a:spLocks noGrp="1"/>
          </p:cNvSpPr>
          <p:nvPr>
            <p:ph type="chart" sz="quarter" idx="25"/>
          </p:nvPr>
        </p:nvSpPr>
        <p:spPr>
          <a:xfrm>
            <a:off x="6675438" y="2000555"/>
            <a:ext cx="4868862" cy="3785884"/>
          </a:xfrm>
          <a:prstGeom prst="rect">
            <a:avLst/>
          </a:prstGeom>
          <a:solidFill>
            <a:schemeClr val="bg1">
              <a:lumMod val="95000"/>
            </a:schemeClr>
          </a:solidFill>
        </p:spPr>
        <p:txBody>
          <a:bodyPr/>
          <a:lstStyle>
            <a:lvl1pPr marL="0" indent="0">
              <a:buNone/>
              <a:defRPr sz="1100"/>
            </a:lvl1pPr>
          </a:lstStyle>
          <a:p>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1" name="Espace réservé du texte 9">
            <a:extLst>
              <a:ext uri="{FF2B5EF4-FFF2-40B4-BE49-F238E27FC236}">
                <a16:creationId xmlns:a16="http://schemas.microsoft.com/office/drawing/2014/main" id="{DFEB603F-307A-7F99-178F-46669EC385EA}"/>
              </a:ext>
            </a:extLst>
          </p:cNvPr>
          <p:cNvSpPr>
            <a:spLocks noGrp="1"/>
          </p:cNvSpPr>
          <p:nvPr>
            <p:ph type="body" sz="quarter" idx="23" hasCustomPrompt="1"/>
          </p:nvPr>
        </p:nvSpPr>
        <p:spPr>
          <a:xfrm>
            <a:off x="509080" y="2000554"/>
            <a:ext cx="5841663" cy="3785652"/>
          </a:xfrm>
          <a:prstGeom prst="rect">
            <a:avLst/>
          </a:prstGeom>
        </p:spPr>
        <p:txBody>
          <a:bodyPr/>
          <a:lstStyle>
            <a:lvl1pPr marL="0" indent="0">
              <a:lnSpc>
                <a:spcPct val="100000"/>
              </a:lnSpc>
              <a:spcBef>
                <a:spcPts val="0"/>
              </a:spcBef>
              <a:buNone/>
              <a:defRPr sz="1200" b="0">
                <a:solidFill>
                  <a:schemeClr val="tx1">
                    <a:lumMod val="75000"/>
                    <a:lumOff val="25000"/>
                  </a:schemeClr>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3" name="Titre 4">
            <a:extLst>
              <a:ext uri="{FF2B5EF4-FFF2-40B4-BE49-F238E27FC236}">
                <a16:creationId xmlns:a16="http://schemas.microsoft.com/office/drawing/2014/main" id="{DE0DBE06-0477-BF4A-806B-AE161421ADB9}"/>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9077AFF3-D862-A4DB-4771-45C5E030C778}"/>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3144738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OLONNES + PICTO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6E9084-F459-6A67-75FA-D84267DF9779}"/>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6" name="Espace réservé du texte 14">
            <a:extLst>
              <a:ext uri="{FF2B5EF4-FFF2-40B4-BE49-F238E27FC236}">
                <a16:creationId xmlns:a16="http://schemas.microsoft.com/office/drawing/2014/main" id="{E69C0B63-D4BA-6493-6D1C-E2A722AE8A74}"/>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tx1">
              <a:lumMod val="75000"/>
              <a:lumOff val="25000"/>
            </a:schemeClr>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29" name="Espace réservé pour une image  3">
            <a:extLst>
              <a:ext uri="{FF2B5EF4-FFF2-40B4-BE49-F238E27FC236}">
                <a16:creationId xmlns:a16="http://schemas.microsoft.com/office/drawing/2014/main" id="{1AF9013F-B649-616D-9026-C73F2DA271B8}"/>
              </a:ext>
            </a:extLst>
          </p:cNvPr>
          <p:cNvSpPr>
            <a:spLocks noGrp="1"/>
          </p:cNvSpPr>
          <p:nvPr>
            <p:ph type="pic" sz="quarter" idx="10" hasCustomPrompt="1"/>
          </p:nvPr>
        </p:nvSpPr>
        <p:spPr>
          <a:xfrm>
            <a:off x="1164416" y="1642615"/>
            <a:ext cx="883853" cy="883853"/>
          </a:xfrm>
          <a:prstGeom prst="ellipse">
            <a:avLst/>
          </a:prstGeom>
          <a:noFill/>
          <a:ln w="12700">
            <a:solidFill>
              <a:schemeClr val="tx1">
                <a:lumMod val="75000"/>
                <a:lumOff val="25000"/>
              </a:schemeClr>
            </a:solidFill>
          </a:ln>
        </p:spPr>
        <p:txBody>
          <a:bodyPr/>
          <a:lstStyle>
            <a:lvl1pPr marL="0" indent="0" algn="ctr">
              <a:buNone/>
              <a:defRPr sz="1100"/>
            </a:lvl1pPr>
          </a:lstStyle>
          <a:p>
            <a:r>
              <a:rPr lang="fr-FR" dirty="0"/>
              <a:t>PICTO</a:t>
            </a:r>
          </a:p>
        </p:txBody>
      </p:sp>
      <p:sp>
        <p:nvSpPr>
          <p:cNvPr id="32" name="Espace réservé du texte 14">
            <a:extLst>
              <a:ext uri="{FF2B5EF4-FFF2-40B4-BE49-F238E27FC236}">
                <a16:creationId xmlns:a16="http://schemas.microsoft.com/office/drawing/2014/main" id="{BCD49055-3150-27A2-02D7-C853F2BF3EEF}"/>
              </a:ext>
            </a:extLst>
          </p:cNvPr>
          <p:cNvSpPr>
            <a:spLocks noGrp="1"/>
          </p:cNvSpPr>
          <p:nvPr>
            <p:ph type="body" sz="quarter" idx="25" hasCustomPrompt="1"/>
          </p:nvPr>
        </p:nvSpPr>
        <p:spPr>
          <a:xfrm>
            <a:off x="509079" y="2641052"/>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8CA997"/>
                </a:highlight>
                <a:latin typeface="Aptos" panose="020B0004020202020204" pitchFamily="34" charset="0"/>
              </a:defRPr>
            </a:lvl1pPr>
          </a:lstStyle>
          <a:p>
            <a:pPr marL="0" lvl="0" algn="ctr"/>
            <a:r>
              <a:rPr lang="fr-FR" dirty="0"/>
              <a:t>Lorem ipsum</a:t>
            </a:r>
            <a:endParaRPr lang="en-GB" dirty="0"/>
          </a:p>
        </p:txBody>
      </p:sp>
      <p:sp>
        <p:nvSpPr>
          <p:cNvPr id="33" name="Espace réservé du texte 14">
            <a:extLst>
              <a:ext uri="{FF2B5EF4-FFF2-40B4-BE49-F238E27FC236}">
                <a16:creationId xmlns:a16="http://schemas.microsoft.com/office/drawing/2014/main" id="{7967958F-4B73-2FF3-1F19-E70D38252AAA}"/>
              </a:ext>
            </a:extLst>
          </p:cNvPr>
          <p:cNvSpPr>
            <a:spLocks noGrp="1"/>
          </p:cNvSpPr>
          <p:nvPr>
            <p:ph type="body" sz="quarter" idx="26" hasCustomPrompt="1"/>
          </p:nvPr>
        </p:nvSpPr>
        <p:spPr>
          <a:xfrm>
            <a:off x="509079" y="3073969"/>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37" name="Espace réservé pour une image  3">
            <a:extLst>
              <a:ext uri="{FF2B5EF4-FFF2-40B4-BE49-F238E27FC236}">
                <a16:creationId xmlns:a16="http://schemas.microsoft.com/office/drawing/2014/main" id="{0C61E0D2-FFC5-6E70-9800-B1423B14F9C6}"/>
              </a:ext>
            </a:extLst>
          </p:cNvPr>
          <p:cNvSpPr>
            <a:spLocks noGrp="1"/>
          </p:cNvSpPr>
          <p:nvPr>
            <p:ph type="pic" sz="quarter" idx="27" hasCustomPrompt="1"/>
          </p:nvPr>
        </p:nvSpPr>
        <p:spPr>
          <a:xfrm>
            <a:off x="4157521" y="1642615"/>
            <a:ext cx="883853" cy="883853"/>
          </a:xfrm>
          <a:prstGeom prst="ellipse">
            <a:avLst/>
          </a:prstGeom>
          <a:noFill/>
          <a:ln w="12700">
            <a:solidFill>
              <a:schemeClr val="tx1">
                <a:lumMod val="75000"/>
                <a:lumOff val="25000"/>
              </a:schemeClr>
            </a:solidFill>
          </a:ln>
        </p:spPr>
        <p:txBody>
          <a:bodyPr/>
          <a:lstStyle>
            <a:lvl1pPr marL="0" indent="0" algn="ctr">
              <a:buNone/>
              <a:defRPr sz="1100"/>
            </a:lvl1pPr>
          </a:lstStyle>
          <a:p>
            <a:r>
              <a:rPr lang="fr-FR" dirty="0"/>
              <a:t>PICTO</a:t>
            </a:r>
          </a:p>
        </p:txBody>
      </p:sp>
      <p:sp>
        <p:nvSpPr>
          <p:cNvPr id="43" name="Espace réservé du texte 14">
            <a:extLst>
              <a:ext uri="{FF2B5EF4-FFF2-40B4-BE49-F238E27FC236}">
                <a16:creationId xmlns:a16="http://schemas.microsoft.com/office/drawing/2014/main" id="{F813B756-E3A9-BCB3-F3A7-1128A60913A8}"/>
              </a:ext>
            </a:extLst>
          </p:cNvPr>
          <p:cNvSpPr>
            <a:spLocks noGrp="1"/>
          </p:cNvSpPr>
          <p:nvPr>
            <p:ph type="body" sz="quarter" idx="28" hasCustomPrompt="1"/>
          </p:nvPr>
        </p:nvSpPr>
        <p:spPr>
          <a:xfrm>
            <a:off x="3499110" y="2641052"/>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FFE699"/>
                </a:highlight>
                <a:latin typeface="Aptos" panose="020B0004020202020204" pitchFamily="34" charset="0"/>
              </a:defRPr>
            </a:lvl1pPr>
          </a:lstStyle>
          <a:p>
            <a:pPr marL="0" lvl="0" algn="ctr"/>
            <a:r>
              <a:rPr lang="fr-FR" dirty="0"/>
              <a:t>Lorem ipsum</a:t>
            </a:r>
            <a:endParaRPr lang="en-GB" dirty="0"/>
          </a:p>
        </p:txBody>
      </p:sp>
      <p:sp>
        <p:nvSpPr>
          <p:cNvPr id="44" name="Espace réservé du texte 14">
            <a:extLst>
              <a:ext uri="{FF2B5EF4-FFF2-40B4-BE49-F238E27FC236}">
                <a16:creationId xmlns:a16="http://schemas.microsoft.com/office/drawing/2014/main" id="{89CCC212-DBB6-FC60-798E-48DFAD2C5195}"/>
              </a:ext>
            </a:extLst>
          </p:cNvPr>
          <p:cNvSpPr>
            <a:spLocks noGrp="1"/>
          </p:cNvSpPr>
          <p:nvPr>
            <p:ph type="body" sz="quarter" idx="29" hasCustomPrompt="1"/>
          </p:nvPr>
        </p:nvSpPr>
        <p:spPr>
          <a:xfrm>
            <a:off x="3499110" y="3073969"/>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48" name="Espace réservé pour une image  3">
            <a:extLst>
              <a:ext uri="{FF2B5EF4-FFF2-40B4-BE49-F238E27FC236}">
                <a16:creationId xmlns:a16="http://schemas.microsoft.com/office/drawing/2014/main" id="{E597A8E4-8F99-52B8-0771-F1AEA1B94E52}"/>
              </a:ext>
            </a:extLst>
          </p:cNvPr>
          <p:cNvSpPr>
            <a:spLocks noGrp="1"/>
          </p:cNvSpPr>
          <p:nvPr>
            <p:ph type="pic" sz="quarter" idx="30" hasCustomPrompt="1"/>
          </p:nvPr>
        </p:nvSpPr>
        <p:spPr>
          <a:xfrm>
            <a:off x="7150626" y="1642615"/>
            <a:ext cx="883853" cy="883853"/>
          </a:xfrm>
          <a:prstGeom prst="ellipse">
            <a:avLst/>
          </a:prstGeom>
          <a:noFill/>
          <a:ln w="12700">
            <a:solidFill>
              <a:schemeClr val="tx1">
                <a:lumMod val="75000"/>
                <a:lumOff val="25000"/>
              </a:schemeClr>
            </a:solidFill>
          </a:ln>
        </p:spPr>
        <p:txBody>
          <a:bodyPr/>
          <a:lstStyle>
            <a:lvl1pPr marL="0" indent="0" algn="ctr">
              <a:buNone/>
              <a:defRPr sz="1100"/>
            </a:lvl1pPr>
          </a:lstStyle>
          <a:p>
            <a:r>
              <a:rPr lang="fr-FR" dirty="0"/>
              <a:t>PICTO</a:t>
            </a:r>
          </a:p>
        </p:txBody>
      </p:sp>
      <p:sp>
        <p:nvSpPr>
          <p:cNvPr id="49" name="Espace réservé du texte 14">
            <a:extLst>
              <a:ext uri="{FF2B5EF4-FFF2-40B4-BE49-F238E27FC236}">
                <a16:creationId xmlns:a16="http://schemas.microsoft.com/office/drawing/2014/main" id="{4370CABF-D6F2-137A-9FF2-DB17EFDA63DF}"/>
              </a:ext>
            </a:extLst>
          </p:cNvPr>
          <p:cNvSpPr>
            <a:spLocks noGrp="1"/>
          </p:cNvSpPr>
          <p:nvPr>
            <p:ph type="body" sz="quarter" idx="31" hasCustomPrompt="1"/>
          </p:nvPr>
        </p:nvSpPr>
        <p:spPr>
          <a:xfrm>
            <a:off x="6498364" y="2641052"/>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F4A142"/>
                </a:highlight>
                <a:latin typeface="Aptos" panose="020B0004020202020204" pitchFamily="34" charset="0"/>
              </a:defRPr>
            </a:lvl1pPr>
          </a:lstStyle>
          <a:p>
            <a:pPr marL="0" lvl="0" algn="ctr"/>
            <a:r>
              <a:rPr lang="fr-FR" dirty="0"/>
              <a:t>Lorem ipsum</a:t>
            </a:r>
            <a:endParaRPr lang="en-GB" dirty="0"/>
          </a:p>
        </p:txBody>
      </p:sp>
      <p:sp>
        <p:nvSpPr>
          <p:cNvPr id="50" name="Espace réservé du texte 14">
            <a:extLst>
              <a:ext uri="{FF2B5EF4-FFF2-40B4-BE49-F238E27FC236}">
                <a16:creationId xmlns:a16="http://schemas.microsoft.com/office/drawing/2014/main" id="{83D660D9-FB00-CFD4-B8D3-59704293266F}"/>
              </a:ext>
            </a:extLst>
          </p:cNvPr>
          <p:cNvSpPr>
            <a:spLocks noGrp="1"/>
          </p:cNvSpPr>
          <p:nvPr>
            <p:ph type="body" sz="quarter" idx="32" hasCustomPrompt="1"/>
          </p:nvPr>
        </p:nvSpPr>
        <p:spPr>
          <a:xfrm>
            <a:off x="6498364" y="3073969"/>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3" name="Espace réservé pour une image  3">
            <a:extLst>
              <a:ext uri="{FF2B5EF4-FFF2-40B4-BE49-F238E27FC236}">
                <a16:creationId xmlns:a16="http://schemas.microsoft.com/office/drawing/2014/main" id="{6E3A8467-232E-B508-FE01-39BA87C43918}"/>
              </a:ext>
            </a:extLst>
          </p:cNvPr>
          <p:cNvSpPr>
            <a:spLocks noGrp="1"/>
          </p:cNvSpPr>
          <p:nvPr>
            <p:ph type="pic" sz="quarter" idx="33" hasCustomPrompt="1"/>
          </p:nvPr>
        </p:nvSpPr>
        <p:spPr>
          <a:xfrm>
            <a:off x="10143732" y="1642615"/>
            <a:ext cx="883853" cy="883853"/>
          </a:xfrm>
          <a:prstGeom prst="ellipse">
            <a:avLst/>
          </a:prstGeom>
          <a:noFill/>
          <a:ln w="12700">
            <a:solidFill>
              <a:schemeClr val="tx1">
                <a:lumMod val="75000"/>
                <a:lumOff val="25000"/>
              </a:schemeClr>
            </a:solidFill>
          </a:ln>
        </p:spPr>
        <p:txBody>
          <a:bodyPr/>
          <a:lstStyle>
            <a:lvl1pPr marL="0" indent="0" algn="ctr">
              <a:buNone/>
              <a:defRPr sz="1100"/>
            </a:lvl1pPr>
          </a:lstStyle>
          <a:p>
            <a:r>
              <a:rPr lang="fr-FR" dirty="0"/>
              <a:t>PICTO</a:t>
            </a:r>
          </a:p>
        </p:txBody>
      </p:sp>
      <p:sp>
        <p:nvSpPr>
          <p:cNvPr id="7" name="Espace réservé du texte 14">
            <a:extLst>
              <a:ext uri="{FF2B5EF4-FFF2-40B4-BE49-F238E27FC236}">
                <a16:creationId xmlns:a16="http://schemas.microsoft.com/office/drawing/2014/main" id="{BD7E02E5-8CC2-04CC-A8FA-AE82D3E52A48}"/>
              </a:ext>
            </a:extLst>
          </p:cNvPr>
          <p:cNvSpPr>
            <a:spLocks noGrp="1"/>
          </p:cNvSpPr>
          <p:nvPr>
            <p:ph type="body" sz="quarter" idx="34" hasCustomPrompt="1"/>
          </p:nvPr>
        </p:nvSpPr>
        <p:spPr>
          <a:xfrm>
            <a:off x="9488395" y="2641052"/>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E95954"/>
                </a:highlight>
                <a:latin typeface="Aptos" panose="020B0004020202020204" pitchFamily="34" charset="0"/>
              </a:defRPr>
            </a:lvl1pPr>
          </a:lstStyle>
          <a:p>
            <a:pPr marL="0" lvl="0" algn="ctr"/>
            <a:r>
              <a:rPr lang="fr-FR" dirty="0"/>
              <a:t>Lorem ipsum</a:t>
            </a:r>
            <a:endParaRPr lang="en-GB" dirty="0"/>
          </a:p>
        </p:txBody>
      </p:sp>
      <p:sp>
        <p:nvSpPr>
          <p:cNvPr id="8" name="Espace réservé du texte 14">
            <a:extLst>
              <a:ext uri="{FF2B5EF4-FFF2-40B4-BE49-F238E27FC236}">
                <a16:creationId xmlns:a16="http://schemas.microsoft.com/office/drawing/2014/main" id="{46C23920-F82E-4244-1F13-B228A2DBDA93}"/>
              </a:ext>
            </a:extLst>
          </p:cNvPr>
          <p:cNvSpPr>
            <a:spLocks noGrp="1"/>
          </p:cNvSpPr>
          <p:nvPr>
            <p:ph type="body" sz="quarter" idx="35" hasCustomPrompt="1"/>
          </p:nvPr>
        </p:nvSpPr>
        <p:spPr>
          <a:xfrm>
            <a:off x="9488395" y="3073969"/>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9" name="Titre 4">
            <a:extLst>
              <a:ext uri="{FF2B5EF4-FFF2-40B4-BE49-F238E27FC236}">
                <a16:creationId xmlns:a16="http://schemas.microsoft.com/office/drawing/2014/main" id="{57F160F3-918E-6661-C6E2-1C710421043A}"/>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B194EDC2-66FD-6F38-C2E7-A6A492CA81F1}"/>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494835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COLONN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6E9084-F459-6A67-75FA-D84267DF9779}"/>
              </a:ext>
            </a:extLst>
          </p:cNvPr>
          <p:cNvSpPr/>
          <p:nvPr userDrawn="1"/>
        </p:nvSpPr>
        <p:spPr>
          <a:xfrm>
            <a:off x="0" y="1205912"/>
            <a:ext cx="12192000" cy="443189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6" name="Espace réservé du texte 14">
            <a:extLst>
              <a:ext uri="{FF2B5EF4-FFF2-40B4-BE49-F238E27FC236}">
                <a16:creationId xmlns:a16="http://schemas.microsoft.com/office/drawing/2014/main" id="{E69C0B63-D4BA-6493-6D1C-E2A722AE8A74}"/>
              </a:ext>
            </a:extLst>
          </p:cNvPr>
          <p:cNvSpPr>
            <a:spLocks noGrp="1"/>
          </p:cNvSpPr>
          <p:nvPr>
            <p:ph type="body" sz="quarter" idx="22" hasCustomPrompt="1"/>
          </p:nvPr>
        </p:nvSpPr>
        <p:spPr>
          <a:xfrm>
            <a:off x="3661410" y="5449663"/>
            <a:ext cx="4210127" cy="399238"/>
          </a:xfrm>
          <a:prstGeom prst="roundRect">
            <a:avLst>
              <a:gd name="adj" fmla="val 14758"/>
            </a:avLst>
          </a:prstGeom>
          <a:solidFill>
            <a:schemeClr val="tx1">
              <a:lumMod val="75000"/>
              <a:lumOff val="25000"/>
            </a:schemeClr>
          </a:solidFill>
        </p:spPr>
        <p:txBody>
          <a:bodyPr wrap="none" tIns="72000" bIns="72000" rtlCol="0" anchor="ctr">
            <a:spAutoFit/>
          </a:bodyPr>
          <a:lstStyle>
            <a:lvl1pPr marL="0" indent="0">
              <a:lnSpc>
                <a:spcPct val="100000"/>
              </a:lnSpc>
              <a:spcBef>
                <a:spcPts val="0"/>
              </a:spcBef>
              <a:buNone/>
              <a:defRPr lang="en-GB" sz="1400" dirty="0">
                <a:solidFill>
                  <a:schemeClr val="bg1"/>
                </a:solidFill>
                <a:latin typeface="Aptos" panose="020B0004020202020204" pitchFamily="34" charset="0"/>
              </a:defRPr>
            </a:lvl1pPr>
          </a:lstStyle>
          <a:p>
            <a:pPr marL="0" lvl="0"/>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endParaRPr lang="en-GB" dirty="0"/>
          </a:p>
        </p:txBody>
      </p:sp>
      <p:sp>
        <p:nvSpPr>
          <p:cNvPr id="32" name="Espace réservé du texte 14">
            <a:extLst>
              <a:ext uri="{FF2B5EF4-FFF2-40B4-BE49-F238E27FC236}">
                <a16:creationId xmlns:a16="http://schemas.microsoft.com/office/drawing/2014/main" id="{BCD49055-3150-27A2-02D7-C853F2BF3EEF}"/>
              </a:ext>
            </a:extLst>
          </p:cNvPr>
          <p:cNvSpPr>
            <a:spLocks noGrp="1"/>
          </p:cNvSpPr>
          <p:nvPr>
            <p:ph type="body" sz="quarter" idx="25" hasCustomPrompt="1"/>
          </p:nvPr>
        </p:nvSpPr>
        <p:spPr>
          <a:xfrm>
            <a:off x="509079" y="1593637"/>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8CA997"/>
                </a:highlight>
                <a:latin typeface="Aptos" panose="020B0004020202020204" pitchFamily="34" charset="0"/>
              </a:defRPr>
            </a:lvl1pPr>
          </a:lstStyle>
          <a:p>
            <a:pPr marL="0" lvl="0" algn="ctr"/>
            <a:r>
              <a:rPr lang="fr-FR" dirty="0"/>
              <a:t>Lorem ipsum</a:t>
            </a:r>
            <a:endParaRPr lang="en-GB" dirty="0"/>
          </a:p>
        </p:txBody>
      </p:sp>
      <p:sp>
        <p:nvSpPr>
          <p:cNvPr id="33" name="Espace réservé du texte 14">
            <a:extLst>
              <a:ext uri="{FF2B5EF4-FFF2-40B4-BE49-F238E27FC236}">
                <a16:creationId xmlns:a16="http://schemas.microsoft.com/office/drawing/2014/main" id="{7967958F-4B73-2FF3-1F19-E70D38252AAA}"/>
              </a:ext>
            </a:extLst>
          </p:cNvPr>
          <p:cNvSpPr>
            <a:spLocks noGrp="1"/>
          </p:cNvSpPr>
          <p:nvPr>
            <p:ph type="body" sz="quarter" idx="26" hasCustomPrompt="1"/>
          </p:nvPr>
        </p:nvSpPr>
        <p:spPr>
          <a:xfrm>
            <a:off x="509079" y="2026554"/>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43" name="Espace réservé du texte 14">
            <a:extLst>
              <a:ext uri="{FF2B5EF4-FFF2-40B4-BE49-F238E27FC236}">
                <a16:creationId xmlns:a16="http://schemas.microsoft.com/office/drawing/2014/main" id="{F813B756-E3A9-BCB3-F3A7-1128A60913A8}"/>
              </a:ext>
            </a:extLst>
          </p:cNvPr>
          <p:cNvSpPr>
            <a:spLocks noGrp="1"/>
          </p:cNvSpPr>
          <p:nvPr>
            <p:ph type="body" sz="quarter" idx="28" hasCustomPrompt="1"/>
          </p:nvPr>
        </p:nvSpPr>
        <p:spPr>
          <a:xfrm>
            <a:off x="3499110" y="1593637"/>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FFE699"/>
                </a:highlight>
                <a:latin typeface="Aptos" panose="020B0004020202020204" pitchFamily="34" charset="0"/>
              </a:defRPr>
            </a:lvl1pPr>
          </a:lstStyle>
          <a:p>
            <a:pPr marL="0" lvl="0" algn="ctr"/>
            <a:r>
              <a:rPr lang="fr-FR" dirty="0"/>
              <a:t>Lorem ipsum</a:t>
            </a:r>
            <a:endParaRPr lang="en-GB" dirty="0"/>
          </a:p>
        </p:txBody>
      </p:sp>
      <p:sp>
        <p:nvSpPr>
          <p:cNvPr id="44" name="Espace réservé du texte 14">
            <a:extLst>
              <a:ext uri="{FF2B5EF4-FFF2-40B4-BE49-F238E27FC236}">
                <a16:creationId xmlns:a16="http://schemas.microsoft.com/office/drawing/2014/main" id="{89CCC212-DBB6-FC60-798E-48DFAD2C5195}"/>
              </a:ext>
            </a:extLst>
          </p:cNvPr>
          <p:cNvSpPr>
            <a:spLocks noGrp="1"/>
          </p:cNvSpPr>
          <p:nvPr>
            <p:ph type="body" sz="quarter" idx="29" hasCustomPrompt="1"/>
          </p:nvPr>
        </p:nvSpPr>
        <p:spPr>
          <a:xfrm>
            <a:off x="3499110" y="2026554"/>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49" name="Espace réservé du texte 14">
            <a:extLst>
              <a:ext uri="{FF2B5EF4-FFF2-40B4-BE49-F238E27FC236}">
                <a16:creationId xmlns:a16="http://schemas.microsoft.com/office/drawing/2014/main" id="{4370CABF-D6F2-137A-9FF2-DB17EFDA63DF}"/>
              </a:ext>
            </a:extLst>
          </p:cNvPr>
          <p:cNvSpPr>
            <a:spLocks noGrp="1"/>
          </p:cNvSpPr>
          <p:nvPr>
            <p:ph type="body" sz="quarter" idx="31" hasCustomPrompt="1"/>
          </p:nvPr>
        </p:nvSpPr>
        <p:spPr>
          <a:xfrm>
            <a:off x="6498364" y="1593637"/>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F4A142"/>
                </a:highlight>
                <a:latin typeface="Aptos" panose="020B0004020202020204" pitchFamily="34" charset="0"/>
              </a:defRPr>
            </a:lvl1pPr>
          </a:lstStyle>
          <a:p>
            <a:pPr marL="0" lvl="0" algn="ctr"/>
            <a:r>
              <a:rPr lang="fr-FR" dirty="0"/>
              <a:t>Lorem ipsum</a:t>
            </a:r>
            <a:endParaRPr lang="en-GB" dirty="0"/>
          </a:p>
        </p:txBody>
      </p:sp>
      <p:sp>
        <p:nvSpPr>
          <p:cNvPr id="50" name="Espace réservé du texte 14">
            <a:extLst>
              <a:ext uri="{FF2B5EF4-FFF2-40B4-BE49-F238E27FC236}">
                <a16:creationId xmlns:a16="http://schemas.microsoft.com/office/drawing/2014/main" id="{83D660D9-FB00-CFD4-B8D3-59704293266F}"/>
              </a:ext>
            </a:extLst>
          </p:cNvPr>
          <p:cNvSpPr>
            <a:spLocks noGrp="1"/>
          </p:cNvSpPr>
          <p:nvPr>
            <p:ph type="body" sz="quarter" idx="32" hasCustomPrompt="1"/>
          </p:nvPr>
        </p:nvSpPr>
        <p:spPr>
          <a:xfrm>
            <a:off x="6498364" y="2026554"/>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7" name="Espace réservé du texte 14">
            <a:extLst>
              <a:ext uri="{FF2B5EF4-FFF2-40B4-BE49-F238E27FC236}">
                <a16:creationId xmlns:a16="http://schemas.microsoft.com/office/drawing/2014/main" id="{BD7E02E5-8CC2-04CC-A8FA-AE82D3E52A48}"/>
              </a:ext>
            </a:extLst>
          </p:cNvPr>
          <p:cNvSpPr>
            <a:spLocks noGrp="1"/>
          </p:cNvSpPr>
          <p:nvPr>
            <p:ph type="body" sz="quarter" idx="34" hasCustomPrompt="1"/>
          </p:nvPr>
        </p:nvSpPr>
        <p:spPr>
          <a:xfrm>
            <a:off x="9488395" y="1593637"/>
            <a:ext cx="2194526" cy="338554"/>
          </a:xfrm>
          <a:prstGeom prst="rect">
            <a:avLst/>
          </a:prstGeom>
          <a:noFill/>
        </p:spPr>
        <p:txBody>
          <a:bodyPr wrap="square" rtlCol="0" anchor="t">
            <a:spAutoFit/>
          </a:bodyPr>
          <a:lstStyle>
            <a:lvl1pPr marL="0" indent="0" algn="ctr">
              <a:lnSpc>
                <a:spcPct val="100000"/>
              </a:lnSpc>
              <a:spcBef>
                <a:spcPts val="0"/>
              </a:spcBef>
              <a:buNone/>
              <a:defRPr lang="en-GB" sz="1600" b="1" dirty="0">
                <a:highlight>
                  <a:srgbClr val="E95954"/>
                </a:highlight>
                <a:latin typeface="Aptos" panose="020B0004020202020204" pitchFamily="34" charset="0"/>
              </a:defRPr>
            </a:lvl1pPr>
          </a:lstStyle>
          <a:p>
            <a:pPr marL="0" lvl="0" algn="ctr"/>
            <a:r>
              <a:rPr lang="fr-FR" dirty="0"/>
              <a:t>Lorem ipsum</a:t>
            </a:r>
            <a:endParaRPr lang="en-GB" dirty="0"/>
          </a:p>
        </p:txBody>
      </p:sp>
      <p:sp>
        <p:nvSpPr>
          <p:cNvPr id="8" name="Espace réservé du texte 14">
            <a:extLst>
              <a:ext uri="{FF2B5EF4-FFF2-40B4-BE49-F238E27FC236}">
                <a16:creationId xmlns:a16="http://schemas.microsoft.com/office/drawing/2014/main" id="{46C23920-F82E-4244-1F13-B228A2DBDA93}"/>
              </a:ext>
            </a:extLst>
          </p:cNvPr>
          <p:cNvSpPr>
            <a:spLocks noGrp="1"/>
          </p:cNvSpPr>
          <p:nvPr>
            <p:ph type="body" sz="quarter" idx="35" hasCustomPrompt="1"/>
          </p:nvPr>
        </p:nvSpPr>
        <p:spPr>
          <a:xfrm>
            <a:off x="9488395" y="2026554"/>
            <a:ext cx="2194526" cy="1938992"/>
          </a:xfrm>
          <a:prstGeom prst="rect">
            <a:avLst/>
          </a:prstGeom>
          <a:noFill/>
        </p:spPr>
        <p:txBody>
          <a:bodyPr wrap="square" rtlCol="0" anchor="t">
            <a:spAutoFit/>
          </a:bodyPr>
          <a:lstStyle>
            <a:lvl1pPr marL="0" indent="0" algn="ctr">
              <a:lnSpc>
                <a:spcPct val="100000"/>
              </a:lnSpc>
              <a:spcBef>
                <a:spcPts val="0"/>
              </a:spcBef>
              <a:buNone/>
              <a:defRPr lang="en-GB" sz="1200" dirty="0">
                <a:latin typeface="Aptos" panose="020B0004020202020204" pitchFamily="34" charset="0"/>
              </a:defRPr>
            </a:lvl1pPr>
          </a:lstStyle>
          <a:p>
            <a:pPr marL="0" lvl="0" algn="ctr"/>
            <a:r>
              <a:rPr lang="fr-FR" dirty="0"/>
              <a:t>Lorem ipsum </a:t>
            </a:r>
            <a:r>
              <a:rPr lang="fr-FR" dirty="0" err="1"/>
              <a:t>dolor</a:t>
            </a:r>
            <a:r>
              <a:rPr lang="fr-FR" dirty="0"/>
              <a:t> sit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sit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a:t>
            </a:r>
          </a:p>
          <a:p>
            <a:pPr marL="0" lvl="0" algn="ctr"/>
            <a:r>
              <a:rPr lang="fr-FR" dirty="0"/>
              <a:t>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a:t>
            </a:r>
          </a:p>
        </p:txBody>
      </p:sp>
      <p:sp>
        <p:nvSpPr>
          <p:cNvPr id="9" name="Titre 4">
            <a:extLst>
              <a:ext uri="{FF2B5EF4-FFF2-40B4-BE49-F238E27FC236}">
                <a16:creationId xmlns:a16="http://schemas.microsoft.com/office/drawing/2014/main" id="{57F160F3-918E-6661-C6E2-1C710421043A}"/>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3" name="Espace réservé du numéro de diapositive 5">
            <a:extLst>
              <a:ext uri="{FF2B5EF4-FFF2-40B4-BE49-F238E27FC236}">
                <a16:creationId xmlns:a16="http://schemas.microsoft.com/office/drawing/2014/main" id="{2729DCC1-05DC-DB2A-4485-41AA60DC8883}"/>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812632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BLOCS">
    <p:spTree>
      <p:nvGrpSpPr>
        <p:cNvPr id="1" name=""/>
        <p:cNvGrpSpPr/>
        <p:nvPr/>
      </p:nvGrpSpPr>
      <p:grpSpPr>
        <a:xfrm>
          <a:off x="0" y="0"/>
          <a:ext cx="0" cy="0"/>
          <a:chOff x="0" y="0"/>
          <a:chExt cx="0" cy="0"/>
        </a:xfrm>
      </p:grpSpPr>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9" name="Espace réservé du texte 17">
            <a:extLst>
              <a:ext uri="{FF2B5EF4-FFF2-40B4-BE49-F238E27FC236}">
                <a16:creationId xmlns:a16="http://schemas.microsoft.com/office/drawing/2014/main" id="{D0009AFD-EB4B-9D8E-3777-9233405A3B73}"/>
              </a:ext>
            </a:extLst>
          </p:cNvPr>
          <p:cNvSpPr>
            <a:spLocks noGrp="1"/>
          </p:cNvSpPr>
          <p:nvPr>
            <p:ph type="body" sz="quarter" idx="10" hasCustomPrompt="1"/>
          </p:nvPr>
        </p:nvSpPr>
        <p:spPr>
          <a:xfrm>
            <a:off x="587375" y="2368550"/>
            <a:ext cx="2400300" cy="2400300"/>
          </a:xfrm>
          <a:prstGeom prst="roundRect">
            <a:avLst>
              <a:gd name="adj" fmla="val 6508"/>
            </a:avLst>
          </a:prstGeom>
          <a:solidFill>
            <a:schemeClr val="accent1"/>
          </a:solidFill>
        </p:spPr>
        <p:txBody>
          <a:bodyPr anchor="ctr"/>
          <a:lstStyle>
            <a:lvl1pPr marL="0" indent="0" algn="ctr">
              <a:lnSpc>
                <a:spcPct val="100000"/>
              </a:lnSpc>
              <a:spcBef>
                <a:spcPts val="0"/>
              </a:spcBef>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fr-FR" dirty="0"/>
              <a:t>Votre texte ici.</a:t>
            </a:r>
          </a:p>
        </p:txBody>
      </p:sp>
      <p:sp>
        <p:nvSpPr>
          <p:cNvPr id="23" name="Espace réservé du texte 17">
            <a:extLst>
              <a:ext uri="{FF2B5EF4-FFF2-40B4-BE49-F238E27FC236}">
                <a16:creationId xmlns:a16="http://schemas.microsoft.com/office/drawing/2014/main" id="{75D58540-5B93-596B-EC34-67D1514726AD}"/>
              </a:ext>
            </a:extLst>
          </p:cNvPr>
          <p:cNvSpPr>
            <a:spLocks noGrp="1"/>
          </p:cNvSpPr>
          <p:nvPr>
            <p:ph type="body" sz="quarter" idx="11" hasCustomPrompt="1"/>
          </p:nvPr>
        </p:nvSpPr>
        <p:spPr>
          <a:xfrm>
            <a:off x="3459692" y="2368550"/>
            <a:ext cx="2400300" cy="2400300"/>
          </a:xfrm>
          <a:prstGeom prst="roundRect">
            <a:avLst>
              <a:gd name="adj" fmla="val 6508"/>
            </a:avLst>
          </a:prstGeom>
          <a:solidFill>
            <a:schemeClr val="accent2"/>
          </a:solidFill>
        </p:spPr>
        <p:txBody>
          <a:bodyPr anchor="ctr"/>
          <a:lstStyle>
            <a:lvl1pPr marL="0" indent="0" algn="ctr">
              <a:lnSpc>
                <a:spcPct val="100000"/>
              </a:lnSpc>
              <a:spcBef>
                <a:spcPts val="0"/>
              </a:spcBef>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fr-FR" dirty="0"/>
              <a:t>Votre texte ici.</a:t>
            </a:r>
          </a:p>
        </p:txBody>
      </p:sp>
      <p:sp>
        <p:nvSpPr>
          <p:cNvPr id="24" name="Espace réservé du texte 17">
            <a:extLst>
              <a:ext uri="{FF2B5EF4-FFF2-40B4-BE49-F238E27FC236}">
                <a16:creationId xmlns:a16="http://schemas.microsoft.com/office/drawing/2014/main" id="{B868DF41-AC06-4CC9-E84C-55B7713133BC}"/>
              </a:ext>
            </a:extLst>
          </p:cNvPr>
          <p:cNvSpPr>
            <a:spLocks noGrp="1"/>
          </p:cNvSpPr>
          <p:nvPr>
            <p:ph type="body" sz="quarter" idx="12" hasCustomPrompt="1"/>
          </p:nvPr>
        </p:nvSpPr>
        <p:spPr>
          <a:xfrm>
            <a:off x="6332009" y="2368550"/>
            <a:ext cx="2400300" cy="2400300"/>
          </a:xfrm>
          <a:prstGeom prst="roundRect">
            <a:avLst>
              <a:gd name="adj" fmla="val 6508"/>
            </a:avLst>
          </a:prstGeom>
          <a:solidFill>
            <a:schemeClr val="accent3"/>
          </a:solidFill>
        </p:spPr>
        <p:txBody>
          <a:bodyPr anchor="ctr"/>
          <a:lstStyle>
            <a:lvl1pPr marL="0" indent="0" algn="ctr">
              <a:lnSpc>
                <a:spcPct val="100000"/>
              </a:lnSpc>
              <a:spcBef>
                <a:spcPts val="0"/>
              </a:spcBef>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fr-FR" dirty="0"/>
              <a:t>Votre texte ici.</a:t>
            </a:r>
          </a:p>
        </p:txBody>
      </p:sp>
      <p:sp>
        <p:nvSpPr>
          <p:cNvPr id="25" name="Espace réservé du texte 17">
            <a:extLst>
              <a:ext uri="{FF2B5EF4-FFF2-40B4-BE49-F238E27FC236}">
                <a16:creationId xmlns:a16="http://schemas.microsoft.com/office/drawing/2014/main" id="{6A67E6F6-8CAB-3EF6-C815-AB88F403EE7B}"/>
              </a:ext>
            </a:extLst>
          </p:cNvPr>
          <p:cNvSpPr>
            <a:spLocks noGrp="1"/>
          </p:cNvSpPr>
          <p:nvPr>
            <p:ph type="body" sz="quarter" idx="13" hasCustomPrompt="1"/>
          </p:nvPr>
        </p:nvSpPr>
        <p:spPr>
          <a:xfrm>
            <a:off x="9204325" y="2368550"/>
            <a:ext cx="2400300" cy="2400300"/>
          </a:xfrm>
          <a:prstGeom prst="roundRect">
            <a:avLst>
              <a:gd name="adj" fmla="val 6508"/>
            </a:avLst>
          </a:prstGeom>
          <a:solidFill>
            <a:schemeClr val="accent4"/>
          </a:solidFill>
        </p:spPr>
        <p:txBody>
          <a:bodyPr anchor="ctr"/>
          <a:lstStyle>
            <a:lvl1pPr marL="0" indent="0" algn="ctr">
              <a:lnSpc>
                <a:spcPct val="100000"/>
              </a:lnSpc>
              <a:spcBef>
                <a:spcPts val="0"/>
              </a:spcBef>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fr-FR" dirty="0"/>
              <a:t>Votre texte ici.</a:t>
            </a:r>
          </a:p>
        </p:txBody>
      </p:sp>
      <p:sp>
        <p:nvSpPr>
          <p:cNvPr id="3" name="Titre 4">
            <a:extLst>
              <a:ext uri="{FF2B5EF4-FFF2-40B4-BE49-F238E27FC236}">
                <a16:creationId xmlns:a16="http://schemas.microsoft.com/office/drawing/2014/main" id="{01FFCCD0-B6F5-0759-1FEA-5C74644F417A}"/>
              </a:ext>
            </a:extLst>
          </p:cNvPr>
          <p:cNvSpPr>
            <a:spLocks noGrp="1"/>
          </p:cNvSpPr>
          <p:nvPr>
            <p:ph type="title"/>
          </p:nvPr>
        </p:nvSpPr>
        <p:spPr>
          <a:xfrm>
            <a:off x="509078" y="243694"/>
            <a:ext cx="11183721" cy="1121633"/>
          </a:xfrm>
          <a:prstGeom prst="rect">
            <a:avLst/>
          </a:prstGeom>
        </p:spPr>
        <p:txBody>
          <a:bodyPr anchor="b"/>
          <a:lstStyle>
            <a:lvl1pPr>
              <a:lnSpc>
                <a:spcPct val="100000"/>
              </a:lnSpc>
              <a:defRPr sz="32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6DFD6DD8-3F18-14FA-01A8-DD7CF6638760}"/>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583824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_Droit de la concur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9" name="Espace réservé du texte 14">
            <a:extLst>
              <a:ext uri="{FF2B5EF4-FFF2-40B4-BE49-F238E27FC236}">
                <a16:creationId xmlns:a16="http://schemas.microsoft.com/office/drawing/2014/main" id="{1F168E2F-DE13-9E44-B47C-077013E6C48A}"/>
              </a:ext>
            </a:extLst>
          </p:cNvPr>
          <p:cNvSpPr>
            <a:spLocks noGrp="1"/>
          </p:cNvSpPr>
          <p:nvPr>
            <p:ph type="body" sz="quarter" idx="22" hasCustomPrompt="1"/>
          </p:nvPr>
        </p:nvSpPr>
        <p:spPr>
          <a:xfrm>
            <a:off x="509079" y="1639576"/>
            <a:ext cx="4014497" cy="461665"/>
          </a:xfrm>
          <a:prstGeom prst="rect">
            <a:avLst/>
          </a:prstGeom>
          <a:noFill/>
        </p:spPr>
        <p:txBody>
          <a:bodyPr wrap="none" rtlCol="0">
            <a:spAutoFit/>
          </a:bodyPr>
          <a:lstStyle>
            <a:lvl1pPr marL="0" indent="0">
              <a:lnSpc>
                <a:spcPct val="100000"/>
              </a:lnSpc>
              <a:buNone/>
              <a:defRPr lang="en-GB" sz="2400" b="1" dirty="0"/>
            </a:lvl1pPr>
          </a:lstStyle>
          <a:p>
            <a:pPr marL="0" lvl="0"/>
            <a:r>
              <a:rPr lang="fr-FR" dirty="0"/>
              <a:t>Lorem ipsum </a:t>
            </a:r>
            <a:r>
              <a:rPr lang="fr-FR" dirty="0" err="1"/>
              <a:t>dolor</a:t>
            </a:r>
            <a:r>
              <a:rPr lang="fr-FR" dirty="0"/>
              <a:t> sit </a:t>
            </a:r>
            <a:r>
              <a:rPr lang="fr-FR" dirty="0" err="1"/>
              <a:t>amet</a:t>
            </a:r>
            <a:endParaRPr lang="en-GB" dirty="0"/>
          </a:p>
        </p:txBody>
      </p:sp>
      <p:sp>
        <p:nvSpPr>
          <p:cNvPr id="13" name="Espace réservé du texte 9">
            <a:extLst>
              <a:ext uri="{FF2B5EF4-FFF2-40B4-BE49-F238E27FC236}">
                <a16:creationId xmlns:a16="http://schemas.microsoft.com/office/drawing/2014/main" id="{A7BEAFD3-C13B-DF46-C5D6-C0451A0E2155}"/>
              </a:ext>
            </a:extLst>
          </p:cNvPr>
          <p:cNvSpPr>
            <a:spLocks noGrp="1"/>
          </p:cNvSpPr>
          <p:nvPr>
            <p:ph type="body" sz="quarter" idx="23" hasCustomPrompt="1"/>
          </p:nvPr>
        </p:nvSpPr>
        <p:spPr>
          <a:xfrm>
            <a:off x="509079" y="2330036"/>
            <a:ext cx="5292096" cy="3322052"/>
          </a:xfrm>
          <a:prstGeom prst="rect">
            <a:avLst/>
          </a:prstGeom>
        </p:spPr>
        <p:txBody>
          <a:bodyPr/>
          <a:lstStyle>
            <a:lvl1pPr marL="0" indent="0">
              <a:lnSpc>
                <a:spcPct val="100000"/>
              </a:lnSpc>
              <a:spcBef>
                <a:spcPts val="0"/>
              </a:spcBef>
              <a:buNone/>
              <a:defRPr sz="1600" b="0">
                <a:solidFill>
                  <a:schemeClr val="tx1"/>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14" name="Espace réservé du texte 9">
            <a:extLst>
              <a:ext uri="{FF2B5EF4-FFF2-40B4-BE49-F238E27FC236}">
                <a16:creationId xmlns:a16="http://schemas.microsoft.com/office/drawing/2014/main" id="{F7737B64-2559-2C26-AC30-66DBD8222735}"/>
              </a:ext>
            </a:extLst>
          </p:cNvPr>
          <p:cNvSpPr>
            <a:spLocks noGrp="1"/>
          </p:cNvSpPr>
          <p:nvPr>
            <p:ph type="body" sz="quarter" idx="26" hasCustomPrompt="1"/>
          </p:nvPr>
        </p:nvSpPr>
        <p:spPr>
          <a:xfrm>
            <a:off x="6096445" y="2330036"/>
            <a:ext cx="5292096" cy="3322052"/>
          </a:xfrm>
          <a:prstGeom prst="rect">
            <a:avLst/>
          </a:prstGeom>
        </p:spPr>
        <p:txBody>
          <a:bodyPr/>
          <a:lstStyle>
            <a:lvl1pPr marL="0" indent="0">
              <a:lnSpc>
                <a:spcPct val="100000"/>
              </a:lnSpc>
              <a:spcBef>
                <a:spcPts val="0"/>
              </a:spcBef>
              <a:buNone/>
              <a:defRPr sz="1600" b="0">
                <a:solidFill>
                  <a:schemeClr val="tx1"/>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5" name="Titre 4">
            <a:extLst>
              <a:ext uri="{FF2B5EF4-FFF2-40B4-BE49-F238E27FC236}">
                <a16:creationId xmlns:a16="http://schemas.microsoft.com/office/drawing/2014/main" id="{FE8F1EEF-14C1-E0FD-03FF-988A537DD215}"/>
              </a:ext>
            </a:extLst>
          </p:cNvPr>
          <p:cNvSpPr>
            <a:spLocks noGrp="1"/>
          </p:cNvSpPr>
          <p:nvPr>
            <p:ph type="title"/>
          </p:nvPr>
        </p:nvSpPr>
        <p:spPr>
          <a:xfrm>
            <a:off x="509078" y="324665"/>
            <a:ext cx="11183721" cy="1121633"/>
          </a:xfrm>
          <a:prstGeom prst="rect">
            <a:avLst/>
          </a:prstGeom>
        </p:spPr>
        <p:txBody>
          <a:bodyPr anchor="b"/>
          <a:lstStyle>
            <a:lvl1pPr>
              <a:lnSpc>
                <a:spcPct val="100000"/>
              </a:lnSpc>
              <a:defRPr sz="54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A9A43817-9E59-7A51-F205-F98DEF680D1F}"/>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616241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13" name="Espace réservé pour une image  3">
            <a:extLst>
              <a:ext uri="{FF2B5EF4-FFF2-40B4-BE49-F238E27FC236}">
                <a16:creationId xmlns:a16="http://schemas.microsoft.com/office/drawing/2014/main" id="{33E0D508-B010-D6A9-0C1C-BA7ABE2FDEDA}"/>
              </a:ext>
            </a:extLst>
          </p:cNvPr>
          <p:cNvSpPr>
            <a:spLocks noGrp="1"/>
          </p:cNvSpPr>
          <p:nvPr>
            <p:ph type="pic" sz="quarter" idx="10"/>
          </p:nvPr>
        </p:nvSpPr>
        <p:spPr>
          <a:xfrm>
            <a:off x="0" y="0"/>
            <a:ext cx="609600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2" name="ZoneTexte 1">
            <a:extLst>
              <a:ext uri="{FF2B5EF4-FFF2-40B4-BE49-F238E27FC236}">
                <a16:creationId xmlns:a16="http://schemas.microsoft.com/office/drawing/2014/main" id="{08F7DD31-E7E0-D187-1FBD-F8A91C583F29}"/>
              </a:ext>
            </a:extLst>
          </p:cNvPr>
          <p:cNvSpPr txBox="1"/>
          <p:nvPr userDrawn="1"/>
        </p:nvSpPr>
        <p:spPr>
          <a:xfrm>
            <a:off x="8674788" y="3259723"/>
            <a:ext cx="1062278" cy="338554"/>
          </a:xfrm>
          <a:prstGeom prst="rect">
            <a:avLst/>
          </a:prstGeom>
          <a:noFill/>
        </p:spPr>
        <p:txBody>
          <a:bodyPr wrap="none" rtlCol="0">
            <a:spAutoFit/>
          </a:bodyPr>
          <a:lstStyle/>
          <a:p>
            <a:pPr algn="ctr"/>
            <a:r>
              <a:rPr lang="fr-FR" sz="1600" dirty="0"/>
              <a:t>CONTACT</a:t>
            </a:r>
          </a:p>
        </p:txBody>
      </p:sp>
      <p:sp>
        <p:nvSpPr>
          <p:cNvPr id="9" name="Espace réservé du texte 14">
            <a:extLst>
              <a:ext uri="{FF2B5EF4-FFF2-40B4-BE49-F238E27FC236}">
                <a16:creationId xmlns:a16="http://schemas.microsoft.com/office/drawing/2014/main" id="{6265942E-EA8D-3920-72E3-9CF56C21845F}"/>
              </a:ext>
            </a:extLst>
          </p:cNvPr>
          <p:cNvSpPr>
            <a:spLocks noGrp="1"/>
          </p:cNvSpPr>
          <p:nvPr>
            <p:ph type="body" sz="quarter" idx="22" hasCustomPrompt="1"/>
          </p:nvPr>
        </p:nvSpPr>
        <p:spPr>
          <a:xfrm>
            <a:off x="8016886" y="3685107"/>
            <a:ext cx="2378087" cy="338554"/>
          </a:xfrm>
          <a:prstGeom prst="rect">
            <a:avLst/>
          </a:prstGeom>
          <a:noFill/>
        </p:spPr>
        <p:txBody>
          <a:bodyPr wrap="none" rtlCol="0">
            <a:spAutoFit/>
          </a:bodyPr>
          <a:lstStyle>
            <a:lvl1pPr marL="0" indent="0" algn="ctr">
              <a:lnSpc>
                <a:spcPct val="100000"/>
              </a:lnSpc>
              <a:buNone/>
              <a:defRPr lang="en-GB" sz="1600" b="1" dirty="0"/>
            </a:lvl1pPr>
          </a:lstStyle>
          <a:p>
            <a:pPr marL="0" lvl="0"/>
            <a:r>
              <a:rPr lang="fr-FR" dirty="0"/>
              <a:t>Prénom Nom - Fonction</a:t>
            </a:r>
            <a:endParaRPr lang="en-GB" dirty="0"/>
          </a:p>
        </p:txBody>
      </p:sp>
      <p:sp>
        <p:nvSpPr>
          <p:cNvPr id="10" name="Espace réservé du texte 14">
            <a:extLst>
              <a:ext uri="{FF2B5EF4-FFF2-40B4-BE49-F238E27FC236}">
                <a16:creationId xmlns:a16="http://schemas.microsoft.com/office/drawing/2014/main" id="{BEA96D01-F87D-4D2D-B87D-DFEADF7C5C13}"/>
              </a:ext>
            </a:extLst>
          </p:cNvPr>
          <p:cNvSpPr>
            <a:spLocks noGrp="1"/>
          </p:cNvSpPr>
          <p:nvPr>
            <p:ph type="body" sz="quarter" idx="23" hasCustomPrompt="1"/>
          </p:nvPr>
        </p:nvSpPr>
        <p:spPr>
          <a:xfrm>
            <a:off x="8796202" y="4104743"/>
            <a:ext cx="819456" cy="338554"/>
          </a:xfrm>
          <a:prstGeom prst="rect">
            <a:avLst/>
          </a:prstGeom>
          <a:noFill/>
        </p:spPr>
        <p:txBody>
          <a:bodyPr wrap="none" rtlCol="0">
            <a:spAutoFit/>
          </a:bodyPr>
          <a:lstStyle>
            <a:lvl1pPr marL="0" indent="0" algn="ctr">
              <a:lnSpc>
                <a:spcPct val="100000"/>
              </a:lnSpc>
              <a:buNone/>
              <a:defRPr lang="en-GB" sz="1600" b="1" dirty="0"/>
            </a:lvl1pPr>
          </a:lstStyle>
          <a:p>
            <a:pPr marL="0" lvl="0"/>
            <a:r>
              <a:rPr lang="fr-FR" dirty="0"/>
              <a:t>Mobile</a:t>
            </a:r>
            <a:endParaRPr lang="en-GB" dirty="0"/>
          </a:p>
        </p:txBody>
      </p:sp>
      <p:sp>
        <p:nvSpPr>
          <p:cNvPr id="11" name="Espace réservé du texte 14">
            <a:extLst>
              <a:ext uri="{FF2B5EF4-FFF2-40B4-BE49-F238E27FC236}">
                <a16:creationId xmlns:a16="http://schemas.microsoft.com/office/drawing/2014/main" id="{983E435C-ACB2-F382-EEB5-2AC390C177A0}"/>
              </a:ext>
            </a:extLst>
          </p:cNvPr>
          <p:cNvSpPr>
            <a:spLocks noGrp="1"/>
          </p:cNvSpPr>
          <p:nvPr>
            <p:ph type="body" sz="quarter" idx="24" hasCustomPrompt="1"/>
          </p:nvPr>
        </p:nvSpPr>
        <p:spPr>
          <a:xfrm>
            <a:off x="8450303" y="4944015"/>
            <a:ext cx="1511248" cy="338554"/>
          </a:xfrm>
          <a:prstGeom prst="rect">
            <a:avLst/>
          </a:prstGeom>
          <a:noFill/>
        </p:spPr>
        <p:txBody>
          <a:bodyPr wrap="none" rtlCol="0">
            <a:spAutoFit/>
          </a:bodyPr>
          <a:lstStyle>
            <a:lvl1pPr marL="0" indent="0" algn="ctr">
              <a:lnSpc>
                <a:spcPct val="100000"/>
              </a:lnSpc>
              <a:buNone/>
              <a:defRPr lang="en-GB" sz="1600" b="1" dirty="0"/>
            </a:lvl1pPr>
          </a:lstStyle>
          <a:p>
            <a:pPr marL="0" lvl="0"/>
            <a:r>
              <a:rPr lang="fr-FR" dirty="0"/>
              <a:t>Adresse email</a:t>
            </a:r>
            <a:endParaRPr lang="en-GB" dirty="0"/>
          </a:p>
        </p:txBody>
      </p:sp>
      <p:sp>
        <p:nvSpPr>
          <p:cNvPr id="12" name="ZoneTexte 11">
            <a:extLst>
              <a:ext uri="{FF2B5EF4-FFF2-40B4-BE49-F238E27FC236}">
                <a16:creationId xmlns:a16="http://schemas.microsoft.com/office/drawing/2014/main" id="{713238DF-28AB-1CFB-F86E-0F85E5E1D82C}"/>
              </a:ext>
            </a:extLst>
          </p:cNvPr>
          <p:cNvSpPr txBox="1"/>
          <p:nvPr userDrawn="1"/>
        </p:nvSpPr>
        <p:spPr>
          <a:xfrm>
            <a:off x="8349942" y="1144064"/>
            <a:ext cx="1711969" cy="681038"/>
          </a:xfrm>
          <a:prstGeom prst="roundRect">
            <a:avLst/>
          </a:prstGeom>
          <a:solidFill>
            <a:schemeClr val="accent1"/>
          </a:solidFill>
        </p:spPr>
        <p:txBody>
          <a:bodyPr wrap="none" tIns="0" bIns="0" rtlCol="0" anchor="ctr">
            <a:spAutoFit/>
          </a:bodyPr>
          <a:lstStyle/>
          <a:p>
            <a:pPr algn="ctr"/>
            <a:r>
              <a:rPr lang="fr-FR" sz="4000" dirty="0">
                <a:solidFill>
                  <a:schemeClr val="tx1">
                    <a:lumMod val="75000"/>
                    <a:lumOff val="25000"/>
                  </a:schemeClr>
                </a:solidFill>
                <a:latin typeface="Work Sans Black" panose="00000A00000000000000" pitchFamily="50" charset="0"/>
              </a:rPr>
              <a:t>Merci</a:t>
            </a:r>
          </a:p>
        </p:txBody>
      </p:sp>
      <p:sp>
        <p:nvSpPr>
          <p:cNvPr id="3" name="Espace réservé du texte 14">
            <a:extLst>
              <a:ext uri="{FF2B5EF4-FFF2-40B4-BE49-F238E27FC236}">
                <a16:creationId xmlns:a16="http://schemas.microsoft.com/office/drawing/2014/main" id="{7B62CF3D-90CF-4CFF-5BD5-6406B4E7BEBF}"/>
              </a:ext>
            </a:extLst>
          </p:cNvPr>
          <p:cNvSpPr>
            <a:spLocks noGrp="1"/>
          </p:cNvSpPr>
          <p:nvPr>
            <p:ph type="body" sz="quarter" idx="25" hasCustomPrompt="1"/>
          </p:nvPr>
        </p:nvSpPr>
        <p:spPr>
          <a:xfrm>
            <a:off x="8514142" y="4524379"/>
            <a:ext cx="1383584" cy="338554"/>
          </a:xfrm>
          <a:prstGeom prst="rect">
            <a:avLst/>
          </a:prstGeom>
          <a:noFill/>
        </p:spPr>
        <p:txBody>
          <a:bodyPr wrap="none" rtlCol="0">
            <a:spAutoFit/>
          </a:bodyPr>
          <a:lstStyle>
            <a:lvl1pPr marL="0" indent="0" algn="ctr">
              <a:lnSpc>
                <a:spcPct val="100000"/>
              </a:lnSpc>
              <a:buNone/>
              <a:defRPr lang="en-GB" sz="1600" b="1" dirty="0"/>
            </a:lvl1pPr>
          </a:lstStyle>
          <a:p>
            <a:pPr marL="0" lvl="0"/>
            <a:r>
              <a:rPr lang="fr-FR" dirty="0"/>
              <a:t>Ligne directe</a:t>
            </a:r>
            <a:endParaRPr lang="en-GB" dirty="0"/>
          </a:p>
        </p:txBody>
      </p:sp>
      <p:sp>
        <p:nvSpPr>
          <p:cNvPr id="4" name="ZoneTexte 3">
            <a:extLst>
              <a:ext uri="{FF2B5EF4-FFF2-40B4-BE49-F238E27FC236}">
                <a16:creationId xmlns:a16="http://schemas.microsoft.com/office/drawing/2014/main" id="{822312B9-256B-5705-F96A-8FAED18CF9DA}"/>
              </a:ext>
            </a:extLst>
          </p:cNvPr>
          <p:cNvSpPr txBox="1"/>
          <p:nvPr userDrawn="1"/>
        </p:nvSpPr>
        <p:spPr>
          <a:xfrm>
            <a:off x="7549134" y="6285748"/>
            <a:ext cx="3313599" cy="338554"/>
          </a:xfrm>
          <a:prstGeom prst="rect">
            <a:avLst/>
          </a:prstGeom>
          <a:noFill/>
        </p:spPr>
        <p:txBody>
          <a:bodyPr wrap="none" rtlCol="0">
            <a:spAutoFit/>
          </a:bodyPr>
          <a:lstStyle/>
          <a:p>
            <a:pPr algn="ctr"/>
            <a:r>
              <a:rPr lang="fr-FR" sz="1600" dirty="0"/>
              <a:t>124 boulevard Magenta 75010 Paris</a:t>
            </a:r>
          </a:p>
        </p:txBody>
      </p:sp>
    </p:spTree>
    <p:extLst>
      <p:ext uri="{BB962C8B-B14F-4D97-AF65-F5344CB8AC3E}">
        <p14:creationId xmlns:p14="http://schemas.microsoft.com/office/powerpoint/2010/main" val="561652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3340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3" name="Rectangle 30">
            <a:extLst>
              <a:ext uri="{FF2B5EF4-FFF2-40B4-BE49-F238E27FC236}">
                <a16:creationId xmlns:a16="http://schemas.microsoft.com/office/drawing/2014/main" id="{132A1C4C-F877-4E32-B9DA-B8AC1CBEB6A4}"/>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fr-FR"/>
          </a:p>
        </p:txBody>
      </p:sp>
      <p:sp>
        <p:nvSpPr>
          <p:cNvPr id="4" name="Titre 3">
            <a:extLst>
              <a:ext uri="{FF2B5EF4-FFF2-40B4-BE49-F238E27FC236}">
                <a16:creationId xmlns:a16="http://schemas.microsoft.com/office/drawing/2014/main" id="{3BD3C599-D867-1222-6E62-098FEE980B89}"/>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25485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_Linked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B2DFC-33A1-67C2-91EA-A03257F83781}"/>
              </a:ext>
            </a:extLst>
          </p:cNvPr>
          <p:cNvSpPr/>
          <p:nvPr userDrawn="1"/>
        </p:nvSpPr>
        <p:spPr>
          <a:xfrm>
            <a:off x="0" y="1205912"/>
            <a:ext cx="12192000" cy="565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logo, Graphique, capture d’écran, conception&#10;&#10;Description générée automatiquement">
            <a:extLst>
              <a:ext uri="{FF2B5EF4-FFF2-40B4-BE49-F238E27FC236}">
                <a16:creationId xmlns:a16="http://schemas.microsoft.com/office/drawing/2014/main" id="{43E490E0-7245-D60D-CCB5-BF2C07FDEB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9" name="Espace réservé du texte 14">
            <a:extLst>
              <a:ext uri="{FF2B5EF4-FFF2-40B4-BE49-F238E27FC236}">
                <a16:creationId xmlns:a16="http://schemas.microsoft.com/office/drawing/2014/main" id="{1F168E2F-DE13-9E44-B47C-077013E6C48A}"/>
              </a:ext>
            </a:extLst>
          </p:cNvPr>
          <p:cNvSpPr>
            <a:spLocks noGrp="1"/>
          </p:cNvSpPr>
          <p:nvPr>
            <p:ph type="body" sz="quarter" idx="22" hasCustomPrompt="1"/>
          </p:nvPr>
        </p:nvSpPr>
        <p:spPr>
          <a:xfrm>
            <a:off x="509079" y="1639576"/>
            <a:ext cx="4014497" cy="461665"/>
          </a:xfrm>
          <a:prstGeom prst="rect">
            <a:avLst/>
          </a:prstGeom>
          <a:noFill/>
        </p:spPr>
        <p:txBody>
          <a:bodyPr wrap="none" rtlCol="0">
            <a:spAutoFit/>
          </a:bodyPr>
          <a:lstStyle>
            <a:lvl1pPr marL="0" indent="0">
              <a:lnSpc>
                <a:spcPct val="100000"/>
              </a:lnSpc>
              <a:buNone/>
              <a:defRPr lang="en-GB" sz="2400" b="1" dirty="0"/>
            </a:lvl1pPr>
          </a:lstStyle>
          <a:p>
            <a:pPr marL="0" lvl="0"/>
            <a:r>
              <a:rPr lang="fr-FR" dirty="0"/>
              <a:t>Lorem ipsum </a:t>
            </a:r>
            <a:r>
              <a:rPr lang="fr-FR" dirty="0" err="1"/>
              <a:t>dolor</a:t>
            </a:r>
            <a:r>
              <a:rPr lang="fr-FR" dirty="0"/>
              <a:t> sit </a:t>
            </a:r>
            <a:r>
              <a:rPr lang="fr-FR" dirty="0" err="1"/>
              <a:t>amet</a:t>
            </a:r>
            <a:endParaRPr lang="en-GB" dirty="0"/>
          </a:p>
        </p:txBody>
      </p:sp>
      <p:sp>
        <p:nvSpPr>
          <p:cNvPr id="14" name="Espace réservé du texte 9">
            <a:extLst>
              <a:ext uri="{FF2B5EF4-FFF2-40B4-BE49-F238E27FC236}">
                <a16:creationId xmlns:a16="http://schemas.microsoft.com/office/drawing/2014/main" id="{F7737B64-2559-2C26-AC30-66DBD8222735}"/>
              </a:ext>
            </a:extLst>
          </p:cNvPr>
          <p:cNvSpPr>
            <a:spLocks noGrp="1"/>
          </p:cNvSpPr>
          <p:nvPr>
            <p:ph type="body" sz="quarter" idx="26" hasCustomPrompt="1"/>
          </p:nvPr>
        </p:nvSpPr>
        <p:spPr>
          <a:xfrm>
            <a:off x="6096445" y="1639576"/>
            <a:ext cx="5292096" cy="4012512"/>
          </a:xfrm>
          <a:prstGeom prst="rect">
            <a:avLst/>
          </a:prstGeom>
        </p:spPr>
        <p:txBody>
          <a:bodyPr/>
          <a:lstStyle>
            <a:lvl1pPr marL="0" indent="0">
              <a:lnSpc>
                <a:spcPct val="100000"/>
              </a:lnSpc>
              <a:spcBef>
                <a:spcPts val="0"/>
              </a:spcBef>
              <a:buNone/>
              <a:defRPr sz="1600" b="0">
                <a:solidFill>
                  <a:schemeClr val="tx1"/>
                </a:solidFill>
                <a:latin typeface="+mn-lt"/>
              </a:defRPr>
            </a:lvl1pPr>
            <a:lvl2pPr marL="182563" indent="-182563" algn="l" defTabSz="914400" rtl="0" eaLnBrk="1" latinLnBrk="0" hangingPunct="1">
              <a:lnSpc>
                <a:spcPct val="100000"/>
              </a:lnSpc>
              <a:spcBef>
                <a:spcPts val="0"/>
              </a:spcBef>
              <a:buClr>
                <a:schemeClr val="accent1"/>
              </a:buClr>
              <a:buFont typeface="Aptos" panose="020B0004020202020204" pitchFamily="34" charset="0"/>
              <a:buChar char="●"/>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a:p>
            <a:pPr lvl="1"/>
            <a:r>
              <a:rPr lang="fr-FR" dirty="0"/>
              <a:t>Deuxième niveau</a:t>
            </a:r>
          </a:p>
        </p:txBody>
      </p:sp>
      <p:sp>
        <p:nvSpPr>
          <p:cNvPr id="6" name="Titre 4">
            <a:extLst>
              <a:ext uri="{FF2B5EF4-FFF2-40B4-BE49-F238E27FC236}">
                <a16:creationId xmlns:a16="http://schemas.microsoft.com/office/drawing/2014/main" id="{F37F438B-56CF-755D-A686-B527B86D8239}"/>
              </a:ext>
            </a:extLst>
          </p:cNvPr>
          <p:cNvSpPr>
            <a:spLocks noGrp="1"/>
          </p:cNvSpPr>
          <p:nvPr>
            <p:ph type="title"/>
          </p:nvPr>
        </p:nvSpPr>
        <p:spPr>
          <a:xfrm>
            <a:off x="509078" y="324665"/>
            <a:ext cx="11183721" cy="1121633"/>
          </a:xfrm>
          <a:prstGeom prst="rect">
            <a:avLst/>
          </a:prstGeom>
        </p:spPr>
        <p:txBody>
          <a:bodyPr anchor="b"/>
          <a:lstStyle>
            <a:lvl1pPr>
              <a:lnSpc>
                <a:spcPct val="100000"/>
              </a:lnSpc>
              <a:defRPr sz="5400">
                <a:solidFill>
                  <a:schemeClr val="tx1">
                    <a:lumMod val="75000"/>
                    <a:lumOff val="25000"/>
                  </a:schemeClr>
                </a:solidFill>
              </a:defRPr>
            </a:lvl1pPr>
          </a:lstStyle>
          <a:p>
            <a:r>
              <a:rPr lang="fr-FR" dirty="0"/>
              <a:t>Modifiez le style du titre</a:t>
            </a:r>
          </a:p>
        </p:txBody>
      </p:sp>
      <p:sp>
        <p:nvSpPr>
          <p:cNvPr id="4" name="Espace réservé du numéro de diapositive 5">
            <a:extLst>
              <a:ext uri="{FF2B5EF4-FFF2-40B4-BE49-F238E27FC236}">
                <a16:creationId xmlns:a16="http://schemas.microsoft.com/office/drawing/2014/main" id="{F7F12E02-9BA3-CBAD-ED1D-9E0E664A2813}"/>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1636824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AUNE_OUVERTURE 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100"/>
            </a:lvl1pPr>
          </a:lstStyle>
          <a:p>
            <a:endParaRPr lang="fr-FR"/>
          </a:p>
        </p:txBody>
      </p:sp>
      <p:sp>
        <p:nvSpPr>
          <p:cNvPr id="18"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644255" y="1111857"/>
            <a:ext cx="4685898" cy="919401"/>
          </a:xfrm>
          <a:prstGeom prst="roundRect">
            <a:avLst/>
          </a:prstGeom>
          <a:solidFill>
            <a:schemeClr val="accent2"/>
          </a:solidFill>
        </p:spPr>
        <p:txBody>
          <a:bodyPr wrap="none" tIns="0" bIns="0" rtlCol="0" anchor="ctr">
            <a:spAutoFit/>
          </a:bodyPr>
          <a:lstStyle>
            <a:lvl1pPr marL="0" indent="0">
              <a:lnSpc>
                <a:spcPct val="100000"/>
              </a:lnSpc>
              <a:spcBef>
                <a:spcPts val="0"/>
              </a:spcBef>
              <a:buNone/>
              <a:defRPr lang="fr-FR" sz="5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Lorem ipsum</a:t>
            </a:r>
            <a:endParaRPr lang="en-GB" dirty="0"/>
          </a:p>
        </p:txBody>
      </p:sp>
      <p:sp>
        <p:nvSpPr>
          <p:cNvPr id="22" name="Espace réservé du texte 14">
            <a:extLst>
              <a:ext uri="{FF2B5EF4-FFF2-40B4-BE49-F238E27FC236}">
                <a16:creationId xmlns:a16="http://schemas.microsoft.com/office/drawing/2014/main" id="{1A76CFD4-911B-5953-C559-4ABA69C37EAA}"/>
              </a:ext>
            </a:extLst>
          </p:cNvPr>
          <p:cNvSpPr>
            <a:spLocks noGrp="1"/>
          </p:cNvSpPr>
          <p:nvPr>
            <p:ph type="body" sz="quarter" idx="12" hasCustomPrompt="1"/>
          </p:nvPr>
        </p:nvSpPr>
        <p:spPr>
          <a:xfrm>
            <a:off x="2026296" y="2730276"/>
            <a:ext cx="1840568"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a:t>Lorem ipsum</a:t>
            </a:r>
            <a:endParaRPr lang="en-GB" dirty="0"/>
          </a:p>
        </p:txBody>
      </p:sp>
      <p:sp>
        <p:nvSpPr>
          <p:cNvPr id="23" name="Espace réservé du texte 14">
            <a:extLst>
              <a:ext uri="{FF2B5EF4-FFF2-40B4-BE49-F238E27FC236}">
                <a16:creationId xmlns:a16="http://schemas.microsoft.com/office/drawing/2014/main" id="{6C0ADFA0-C29F-0C42-46E9-DFC36BD56CCA}"/>
              </a:ext>
            </a:extLst>
          </p:cNvPr>
          <p:cNvSpPr>
            <a:spLocks noGrp="1"/>
          </p:cNvSpPr>
          <p:nvPr>
            <p:ph type="body" sz="quarter" idx="13" hasCustomPrompt="1"/>
          </p:nvPr>
        </p:nvSpPr>
        <p:spPr>
          <a:xfrm>
            <a:off x="2026296" y="3250745"/>
            <a:ext cx="1994457" cy="307777"/>
          </a:xfrm>
          <a:prstGeom prst="roundRect">
            <a:avLst>
              <a:gd name="adj" fmla="val 0"/>
            </a:avLst>
          </a:prstGeom>
          <a:solidFill>
            <a:schemeClr val="bg1">
              <a:alpha val="50000"/>
            </a:schemeClr>
          </a:solidFill>
        </p:spPr>
        <p:txBody>
          <a:bodyPr wrap="none" tIns="0" bIns="0" rtlCol="0" anchor="ctr">
            <a:spAutoFit/>
          </a:bodyPr>
          <a:lstStyle>
            <a:lvl1pPr marL="0" indent="0">
              <a:lnSpc>
                <a:spcPct val="100000"/>
              </a:lnSpc>
              <a:spcBef>
                <a:spcPts val="0"/>
              </a:spcBef>
              <a:buNone/>
              <a:defRPr lang="en-GB" sz="2000" b="1" dirty="0">
                <a:solidFill>
                  <a:schemeClr val="tx1">
                    <a:lumMod val="75000"/>
                    <a:lumOff val="25000"/>
                  </a:schemeClr>
                </a:solidFill>
                <a:latin typeface="Work Sans" panose="00000500000000000000" pitchFamily="50" charset="0"/>
              </a:defRPr>
            </a:lvl1pPr>
          </a:lstStyle>
          <a:p>
            <a:pPr marL="0" lvl="0"/>
            <a:r>
              <a:rPr lang="fr-FR" dirty="0" err="1"/>
              <a:t>Dolor</a:t>
            </a:r>
            <a:r>
              <a:rPr lang="fr-FR" dirty="0"/>
              <a:t> sit </a:t>
            </a:r>
            <a:r>
              <a:rPr lang="fr-FR" dirty="0" err="1"/>
              <a:t>amet</a:t>
            </a:r>
            <a:endParaRPr lang="en-GB" dirty="0"/>
          </a:p>
        </p:txBody>
      </p:sp>
      <p:sp>
        <p:nvSpPr>
          <p:cNvPr id="25"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2" name="Espace réservé du numéro de diapositive 5">
            <a:extLst>
              <a:ext uri="{FF2B5EF4-FFF2-40B4-BE49-F238E27FC236}">
                <a16:creationId xmlns:a16="http://schemas.microsoft.com/office/drawing/2014/main" id="{BBDFD92B-424D-6C8A-A2A8-429E99286057}"/>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255638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AUNE_OUVERTURE 2">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27C2B151-D540-1A0D-54B7-55351E1E8532}"/>
              </a:ext>
            </a:extLst>
          </p:cNvPr>
          <p:cNvCxnSpPr>
            <a:cxnSpLocks/>
          </p:cNvCxnSpPr>
          <p:nvPr userDrawn="1"/>
        </p:nvCxnSpPr>
        <p:spPr>
          <a:xfrm flipH="1">
            <a:off x="0" y="1654306"/>
            <a:ext cx="14755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logo, Graphique, capture d’écran, conception&#10;&#10;Description générée automatiquement">
            <a:extLst>
              <a:ext uri="{FF2B5EF4-FFF2-40B4-BE49-F238E27FC236}">
                <a16:creationId xmlns:a16="http://schemas.microsoft.com/office/drawing/2014/main" id="{2DB044E1-C6FB-6112-05CD-A539AE1F81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4" name="Espace réservé pour une image  3">
            <a:extLst>
              <a:ext uri="{FF2B5EF4-FFF2-40B4-BE49-F238E27FC236}">
                <a16:creationId xmlns:a16="http://schemas.microsoft.com/office/drawing/2014/main" id="{C2CBA77A-F5B7-991F-C867-B108162B1B7B}"/>
              </a:ext>
            </a:extLst>
          </p:cNvPr>
          <p:cNvSpPr>
            <a:spLocks noGrp="1"/>
          </p:cNvSpPr>
          <p:nvPr>
            <p:ph type="pic" sz="quarter" idx="10"/>
          </p:nvPr>
        </p:nvSpPr>
        <p:spPr>
          <a:xfrm>
            <a:off x="6096000" y="0"/>
            <a:ext cx="6096000" cy="6858000"/>
          </a:xfrm>
          <a:prstGeom prst="rect">
            <a:avLst/>
          </a:prstGeom>
          <a:solidFill>
            <a:schemeClr val="bg1">
              <a:lumMod val="85000"/>
            </a:schemeClr>
          </a:solidFill>
        </p:spPr>
        <p:txBody>
          <a:bodyPr/>
          <a:lstStyle>
            <a:lvl1pPr marL="0" indent="0">
              <a:buNone/>
              <a:defRPr sz="1100"/>
            </a:lvl1pPr>
          </a:lstStyle>
          <a:p>
            <a:endParaRPr lang="fr-FR" dirty="0"/>
          </a:p>
        </p:txBody>
      </p:sp>
      <p:sp>
        <p:nvSpPr>
          <p:cNvPr id="16" name="Espace réservé du texte 14">
            <a:extLst>
              <a:ext uri="{FF2B5EF4-FFF2-40B4-BE49-F238E27FC236}">
                <a16:creationId xmlns:a16="http://schemas.microsoft.com/office/drawing/2014/main" id="{8889BB74-AC62-D5AD-F41B-D80D8559FCC4}"/>
              </a:ext>
            </a:extLst>
          </p:cNvPr>
          <p:cNvSpPr>
            <a:spLocks noGrp="1"/>
          </p:cNvSpPr>
          <p:nvPr>
            <p:ph type="body" sz="quarter" idx="11" hasCustomPrompt="1"/>
          </p:nvPr>
        </p:nvSpPr>
        <p:spPr>
          <a:xfrm>
            <a:off x="1722777" y="1022639"/>
            <a:ext cx="6545562" cy="681038"/>
          </a:xfrm>
          <a:prstGeom prst="roundRect">
            <a:avLst/>
          </a:prstGeom>
          <a:solidFill>
            <a:schemeClr val="accent2"/>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Titre de la partie sur une</a:t>
            </a:r>
            <a:endParaRPr lang="en-GB" dirty="0"/>
          </a:p>
        </p:txBody>
      </p:sp>
      <p:sp>
        <p:nvSpPr>
          <p:cNvPr id="17" name="Espace réservé du texte 14">
            <a:extLst>
              <a:ext uri="{FF2B5EF4-FFF2-40B4-BE49-F238E27FC236}">
                <a16:creationId xmlns:a16="http://schemas.microsoft.com/office/drawing/2014/main" id="{6DE015D0-A2B9-242E-9183-E19F2DBD669B}"/>
              </a:ext>
            </a:extLst>
          </p:cNvPr>
          <p:cNvSpPr>
            <a:spLocks noGrp="1"/>
          </p:cNvSpPr>
          <p:nvPr>
            <p:ph type="body" sz="quarter" idx="16" hasCustomPrompt="1"/>
          </p:nvPr>
        </p:nvSpPr>
        <p:spPr>
          <a:xfrm>
            <a:off x="1722777" y="2803585"/>
            <a:ext cx="3009126"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Sous-titre sur une</a:t>
            </a:r>
            <a:endParaRPr lang="en-GB" dirty="0"/>
          </a:p>
        </p:txBody>
      </p:sp>
      <p:sp>
        <p:nvSpPr>
          <p:cNvPr id="30" name="Espace réservé du texte 14">
            <a:extLst>
              <a:ext uri="{FF2B5EF4-FFF2-40B4-BE49-F238E27FC236}">
                <a16:creationId xmlns:a16="http://schemas.microsoft.com/office/drawing/2014/main" id="{214D3BB9-3E7A-4D5E-CF67-DB6444ADBE43}"/>
              </a:ext>
            </a:extLst>
          </p:cNvPr>
          <p:cNvSpPr>
            <a:spLocks noGrp="1"/>
          </p:cNvSpPr>
          <p:nvPr>
            <p:ph type="body" sz="quarter" idx="15" hasCustomPrompt="1"/>
          </p:nvPr>
        </p:nvSpPr>
        <p:spPr>
          <a:xfrm>
            <a:off x="713243" y="1064390"/>
            <a:ext cx="745717" cy="597536"/>
          </a:xfrm>
          <a:prstGeom prst="rect">
            <a:avLst/>
          </a:prstGeom>
          <a:noFill/>
        </p:spPr>
        <p:txBody>
          <a:bodyPr wrap="none" rtlCol="0" anchor="t">
            <a:spAutoFit/>
          </a:bodyPr>
          <a:lstStyle>
            <a:lvl1pPr marL="0" indent="0" algn="r">
              <a:buNone/>
              <a:defRPr lang="en-GB" sz="3600" dirty="0">
                <a:latin typeface="Work Sans Light" panose="00000400000000000000" pitchFamily="50" charset="0"/>
              </a:defRPr>
            </a:lvl1pPr>
          </a:lstStyle>
          <a:p>
            <a:pPr marL="0" lvl="0" algn="r"/>
            <a:r>
              <a:rPr lang="fr-FR" dirty="0"/>
              <a:t>00</a:t>
            </a:r>
            <a:endParaRPr lang="en-GB" dirty="0"/>
          </a:p>
        </p:txBody>
      </p:sp>
      <p:sp>
        <p:nvSpPr>
          <p:cNvPr id="3" name="Espace réservé du texte 14">
            <a:extLst>
              <a:ext uri="{FF2B5EF4-FFF2-40B4-BE49-F238E27FC236}">
                <a16:creationId xmlns:a16="http://schemas.microsoft.com/office/drawing/2014/main" id="{2197ECEF-FB76-BF27-D702-1F9DA17B0825}"/>
              </a:ext>
            </a:extLst>
          </p:cNvPr>
          <p:cNvSpPr>
            <a:spLocks noGrp="1"/>
          </p:cNvSpPr>
          <p:nvPr>
            <p:ph type="body" sz="quarter" idx="21" hasCustomPrompt="1"/>
          </p:nvPr>
        </p:nvSpPr>
        <p:spPr>
          <a:xfrm>
            <a:off x="1722777" y="4618610"/>
            <a:ext cx="3874700" cy="307777"/>
          </a:xfrm>
          <a:prstGeom prst="rect">
            <a:avLst/>
          </a:prstGeom>
          <a:noFill/>
        </p:spPr>
        <p:txBody>
          <a:bodyPr wrap="square" rtlCol="0" anchor="t">
            <a:spAutoFit/>
          </a:bodyPr>
          <a:lstStyle>
            <a:lvl1pPr marL="0" indent="0">
              <a:lnSpc>
                <a:spcPct val="100000"/>
              </a:lnSpc>
              <a:spcBef>
                <a:spcPts val="0"/>
              </a:spcBef>
              <a:buNone/>
              <a:defRPr lang="en-GB" sz="1400" b="1" dirty="0">
                <a:solidFill>
                  <a:schemeClr val="accent4"/>
                </a:solidFill>
                <a:latin typeface="Aptos" panose="020B0004020202020204" pitchFamily="34" charset="0"/>
              </a:defRPr>
            </a:lvl1pPr>
          </a:lstStyle>
          <a:p>
            <a:pPr marL="0" lvl="0"/>
            <a:r>
              <a:rPr lang="fr-FR" dirty="0"/>
              <a:t>ATTENTION / IMPORTANT</a:t>
            </a:r>
            <a:endParaRPr lang="en-GB" dirty="0"/>
          </a:p>
        </p:txBody>
      </p:sp>
      <p:sp>
        <p:nvSpPr>
          <p:cNvPr id="7" name="Espace réservé du texte 9">
            <a:extLst>
              <a:ext uri="{FF2B5EF4-FFF2-40B4-BE49-F238E27FC236}">
                <a16:creationId xmlns:a16="http://schemas.microsoft.com/office/drawing/2014/main" id="{CE14978D-3A81-377A-9901-330910A38272}"/>
              </a:ext>
            </a:extLst>
          </p:cNvPr>
          <p:cNvSpPr>
            <a:spLocks noGrp="1"/>
          </p:cNvSpPr>
          <p:nvPr>
            <p:ph type="body" sz="quarter" idx="26" hasCustomPrompt="1"/>
          </p:nvPr>
        </p:nvSpPr>
        <p:spPr>
          <a:xfrm>
            <a:off x="1722777" y="4977665"/>
            <a:ext cx="3874700" cy="1038917"/>
          </a:xfrm>
          <a:prstGeom prst="rect">
            <a:avLst/>
          </a:prstGeom>
        </p:spPr>
        <p:txBody>
          <a:bodyPr/>
          <a:lstStyle>
            <a:lvl1pPr marL="0" indent="0">
              <a:lnSpc>
                <a:spcPct val="100000"/>
              </a:lnSpc>
              <a:spcBef>
                <a:spcPts val="0"/>
              </a:spcBef>
              <a:buNone/>
              <a:defRPr sz="1400" b="0">
                <a:solidFill>
                  <a:schemeClr val="tx1"/>
                </a:solidFill>
                <a:latin typeface="+mn-lt"/>
              </a:defRPr>
            </a:lvl1pPr>
            <a:lvl2pPr marL="0" indent="0" algn="l" defTabSz="914400" rtl="0" eaLnBrk="1" latinLnBrk="0" hangingPunct="1">
              <a:lnSpc>
                <a:spcPct val="100000"/>
              </a:lnSpc>
              <a:spcBef>
                <a:spcPts val="0"/>
              </a:spcBef>
              <a:buClr>
                <a:schemeClr val="accent1"/>
              </a:buClr>
              <a:buFont typeface="Aptos" panose="020B0004020202020204" pitchFamily="34" charset="0"/>
              <a:buNone/>
              <a:defRPr lang="fr-FR" sz="1600" kern="1200" dirty="0" smtClean="0">
                <a:solidFill>
                  <a:schemeClr val="tx1"/>
                </a:solidFill>
                <a:latin typeface="Aptos" panose="020B0004020202020204" pitchFamily="34" charset="0"/>
                <a:ea typeface="+mn-ea"/>
                <a:cs typeface="+mn-cs"/>
              </a:defRPr>
            </a:lvl2pPr>
            <a:lvl3pPr marL="182563" indent="-182563" algn="l" defTabSz="914400" rtl="0" eaLnBrk="1" latinLnBrk="0" hangingPunct="1">
              <a:lnSpc>
                <a:spcPct val="100000"/>
              </a:lnSpc>
              <a:spcBef>
                <a:spcPts val="0"/>
              </a:spcBef>
              <a:buClr>
                <a:schemeClr val="accent4"/>
              </a:buClr>
              <a:buFont typeface="Aptos" panose="020B0004020202020204" pitchFamily="34" charset="0"/>
              <a:buChar char="●"/>
              <a:defRPr lang="fr-FR" sz="1200" kern="1200" dirty="0" smtClean="0">
                <a:solidFill>
                  <a:schemeClr val="tx1"/>
                </a:solidFill>
                <a:latin typeface="Aptos" panose="020B0004020202020204" pitchFamily="34" charset="0"/>
                <a:ea typeface="+mn-ea"/>
                <a:cs typeface="+mn-cs"/>
              </a:defRPr>
            </a:lvl3pPr>
            <a:lvl4pPr marL="1371600" indent="0">
              <a:buNone/>
              <a:defRPr sz="1600"/>
            </a:lvl4pPr>
            <a:lvl5pPr marL="1828800" indent="0">
              <a:buNone/>
              <a:defRPr sz="1600"/>
            </a:lvl5pPr>
          </a:lstStyle>
          <a:p>
            <a:pPr lvl="0"/>
            <a:r>
              <a:rPr lang="fr-FR" dirty="0"/>
              <a:t>Texte premier niveau</a:t>
            </a:r>
          </a:p>
        </p:txBody>
      </p:sp>
      <p:sp>
        <p:nvSpPr>
          <p:cNvPr id="11" name="Espace réservé du texte 14">
            <a:extLst>
              <a:ext uri="{FF2B5EF4-FFF2-40B4-BE49-F238E27FC236}">
                <a16:creationId xmlns:a16="http://schemas.microsoft.com/office/drawing/2014/main" id="{43A1BC1F-D43E-180C-2B90-7E47B9C3A9CE}"/>
              </a:ext>
            </a:extLst>
          </p:cNvPr>
          <p:cNvSpPr>
            <a:spLocks noGrp="1"/>
          </p:cNvSpPr>
          <p:nvPr>
            <p:ph type="body" sz="quarter" idx="27" hasCustomPrompt="1"/>
          </p:nvPr>
        </p:nvSpPr>
        <p:spPr>
          <a:xfrm>
            <a:off x="1722777" y="1790010"/>
            <a:ext cx="3883119" cy="681038"/>
          </a:xfrm>
          <a:prstGeom prst="roundRect">
            <a:avLst/>
          </a:prstGeom>
          <a:solidFill>
            <a:schemeClr val="accent2"/>
          </a:solidFill>
        </p:spPr>
        <p:txBody>
          <a:bodyPr wrap="none" tIns="0" bIns="0" rtlCol="0" anchor="ctr">
            <a:spAutoFit/>
          </a:bodyPr>
          <a:lstStyle>
            <a:lvl1pPr marL="0" indent="0">
              <a:lnSpc>
                <a:spcPct val="100000"/>
              </a:lnSpc>
              <a:spcBef>
                <a:spcPts val="0"/>
              </a:spcBef>
              <a:buNone/>
              <a:defRPr lang="fr-FR" sz="40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12" name="Espace réservé du texte 14">
            <a:extLst>
              <a:ext uri="{FF2B5EF4-FFF2-40B4-BE49-F238E27FC236}">
                <a16:creationId xmlns:a16="http://schemas.microsoft.com/office/drawing/2014/main" id="{C08527D6-E58A-3E92-0C2E-88D0ECF0F1D4}"/>
              </a:ext>
            </a:extLst>
          </p:cNvPr>
          <p:cNvSpPr>
            <a:spLocks noGrp="1"/>
          </p:cNvSpPr>
          <p:nvPr>
            <p:ph type="body" sz="quarter" idx="28" hasCustomPrompt="1"/>
          </p:nvPr>
        </p:nvSpPr>
        <p:spPr>
          <a:xfrm>
            <a:off x="1722777" y="3301722"/>
            <a:ext cx="2400568" cy="408623"/>
          </a:xfrm>
          <a:prstGeom prst="roundRect">
            <a:avLst/>
          </a:prstGeom>
          <a:solidFill>
            <a:schemeClr val="bg2">
              <a:lumMod val="40000"/>
              <a:lumOff val="60000"/>
            </a:schemeClr>
          </a:solidFill>
        </p:spPr>
        <p:txBody>
          <a:bodyPr wrap="none" tIns="0" bIns="0" rtlCol="0" anchor="ctr">
            <a:spAutoFit/>
          </a:bodyPr>
          <a:lstStyle>
            <a:lvl1pPr marL="0" indent="0">
              <a:lnSpc>
                <a:spcPct val="100000"/>
              </a:lnSpc>
              <a:spcBef>
                <a:spcPts val="0"/>
              </a:spcBef>
              <a:buNone/>
              <a:defRPr lang="fr-FR" sz="2400" smtClean="0">
                <a:solidFill>
                  <a:schemeClr val="tx1">
                    <a:lumMod val="75000"/>
                    <a:lumOff val="25000"/>
                  </a:schemeClr>
                </a:solidFill>
                <a:latin typeface="Work Sans Black" panose="00000A00000000000000" pitchFamily="50" charset="0"/>
              </a:defRPr>
            </a:lvl1pPr>
            <a:lvl2pPr marL="228600" indent="0">
              <a:buNone/>
              <a:defRPr lang="fr-FR" sz="1800" smtClean="0"/>
            </a:lvl2pPr>
            <a:lvl3pPr marL="685800" indent="0">
              <a:buNone/>
              <a:defRPr lang="fr-FR" sz="1800" smtClean="0"/>
            </a:lvl3pPr>
            <a:lvl4pPr marL="1143000" indent="0">
              <a:buNone/>
              <a:defRPr lang="fr-FR" smtClean="0"/>
            </a:lvl4pPr>
            <a:lvl5pPr marL="1600200" indent="0">
              <a:buNone/>
              <a:defRPr lang="en-GB"/>
            </a:lvl5pPr>
          </a:lstStyle>
          <a:p>
            <a:pPr marL="0" lvl="0"/>
            <a:r>
              <a:rPr lang="fr-FR" dirty="0"/>
              <a:t>ou deux lignes</a:t>
            </a:r>
            <a:endParaRPr lang="en-GB" dirty="0"/>
          </a:p>
        </p:txBody>
      </p:sp>
      <p:sp>
        <p:nvSpPr>
          <p:cNvPr id="2" name="Espace réservé du numéro de diapositive 5">
            <a:extLst>
              <a:ext uri="{FF2B5EF4-FFF2-40B4-BE49-F238E27FC236}">
                <a16:creationId xmlns:a16="http://schemas.microsoft.com/office/drawing/2014/main" id="{BFCC4F00-42D8-4C62-6C50-9721EA4C8937}"/>
              </a:ext>
            </a:extLst>
          </p:cNvPr>
          <p:cNvSpPr>
            <a:spLocks noGrp="1"/>
          </p:cNvSpPr>
          <p:nvPr>
            <p:ph type="sldNum" sz="quarter" idx="4"/>
          </p:nvPr>
        </p:nvSpPr>
        <p:spPr>
          <a:xfrm>
            <a:off x="10805160" y="6384657"/>
            <a:ext cx="1203960" cy="308512"/>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F99EF5AE-56D7-4A2B-B0E3-BCC40C43C5F5}" type="slidenum">
              <a:rPr lang="fr-FR" smtClean="0"/>
              <a:pPr/>
              <a:t>‹N°›</a:t>
            </a:fld>
            <a:endParaRPr lang="fr-FR"/>
          </a:p>
        </p:txBody>
      </p:sp>
    </p:spTree>
    <p:extLst>
      <p:ext uri="{BB962C8B-B14F-4D97-AF65-F5344CB8AC3E}">
        <p14:creationId xmlns:p14="http://schemas.microsoft.com/office/powerpoint/2010/main" val="4094749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A9ED665-5B52-4B3B-B3FF-22B1894318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26F2DEA9-63B7-4B5C-AD38-D300EAB27C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81C4CD3-192E-432B-AF41-4E3E57FCD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EF5AE-56D7-4A2B-B0E3-BCC40C43C5F5}" type="slidenum">
              <a:rPr lang="fr-FR" smtClean="0"/>
              <a:t>‹N°›</a:t>
            </a:fld>
            <a:endParaRPr lang="fr-FR"/>
          </a:p>
        </p:txBody>
      </p:sp>
    </p:spTree>
    <p:extLst>
      <p:ext uri="{BB962C8B-B14F-4D97-AF65-F5344CB8AC3E}">
        <p14:creationId xmlns:p14="http://schemas.microsoft.com/office/powerpoint/2010/main" val="209337012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78" r:id="rId3"/>
    <p:sldLayoutId id="2147483681" r:id="rId4"/>
    <p:sldLayoutId id="2147483684" r:id="rId5"/>
    <p:sldLayoutId id="2147483679" r:id="rId6"/>
    <p:sldLayoutId id="2147483680" r:id="rId7"/>
    <p:sldLayoutId id="2147483653" r:id="rId8"/>
    <p:sldLayoutId id="2147483656" r:id="rId9"/>
    <p:sldLayoutId id="2147483660" r:id="rId10"/>
    <p:sldLayoutId id="2147483661" r:id="rId11"/>
    <p:sldLayoutId id="2147483662" r:id="rId12"/>
    <p:sldLayoutId id="2147483663" r:id="rId13"/>
    <p:sldLayoutId id="2147483664" r:id="rId14"/>
    <p:sldLayoutId id="2147483669" r:id="rId15"/>
    <p:sldLayoutId id="2147483672"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 id="2147483720" r:id="rId51"/>
    <p:sldLayoutId id="2147483721" r:id="rId52"/>
    <p:sldLayoutId id="2147483675" r:id="rId53"/>
    <p:sldLayoutId id="2147483666" r:id="rId54"/>
    <p:sldLayoutId id="2147483667" r:id="rId55"/>
    <p:sldLayoutId id="2147483668" r:id="rId56"/>
    <p:sldLayoutId id="2147483665" r:id="rId57"/>
    <p:sldLayoutId id="2147483685" r:id="rId58"/>
    <p:sldLayoutId id="2147483683" r:id="rId59"/>
    <p:sldLayoutId id="2147483676" r:id="rId60"/>
    <p:sldLayoutId id="2147483651" r:id="rId61"/>
    <p:sldLayoutId id="2147483724" r:id="rId6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20https:/alimentation-ehpad-oliif1t.gamma.site/" TargetMode="External"/><Relationship Id="rId5" Type="http://schemas.openxmlformats.org/officeDocument/2006/relationships/hyperlink" Target="https://www.linkedin.com/posts/aline-avise_lexpresso-enqu%C3%AAte-sur-les-go%C3%BBts-%C3%A0-lehpad-activity-7300430274125877248-fCWh?utm_source=social_share_send&amp;utm_medium=android_app&amp;rcm=ACoAAAi7eiQBDw8Mcr7wnyizoQKFclpv2e4kepw&amp;utm_campaign=share_via" TargetMode="External"/><Relationship Id="rId4" Type="http://schemas.openxmlformats.org/officeDocument/2006/relationships/hyperlink" Target="https://www.tf1.fr/tf1/bonjour-la-matinale-tf1/videos/lexpresso-enquete-sur-les-gouts-a-lehpad-elle-achete-un-vieux-buffet-et-decouvre-un-tresor-et-une-zootherapie-dun-nouveau-genre-43309321.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hyperlink" Target="https://894795896-files.gitbook.io/~/files/v0/b/gitbook-x-prod.appspot.com/o/spaces%2F-MSCF7Mdc8yfeIjMxMZr%2Fuploads%2FbEQa5jADHE8lP17X4lg4%2FBilan%20statistique%20EGALIM%202023_macantine.pdf?alt=media&amp;token=2b11edf6-0b82-4d1c-8cea-ce2ab95d712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hyperlink" Target="https://gecofood.sharepoint.com/sites/EQUIPE/Documents%20partages/2025/COMMISSION%20NUTRITION/Alimentation%20des%20S%C3%A9niors/2025-0521-Accompagner%20les%20professionnels%20de%20la%20restauration%20dans%20la%20lutte%20contre%20le%20gaspillage%20alimentaire%20.docx?web=1"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hyperlink" Target="https://www.fedesap.org/actualites/?c=120" TargetMode="External"/><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hyperlink" Target="Etude%20EY%20pour%20FEDESAP-Avril%20%202022" TargetMode="External"/><Relationship Id="rId5" Type="http://schemas.openxmlformats.org/officeDocument/2006/relationships/image" Target="../media/image30.png"/><Relationship Id="rId4" Type="http://schemas.openxmlformats.org/officeDocument/2006/relationships/hyperlink" Target="https://www.xerfi.com/etudes/24SME84.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linkedin.com/pulse/state-food-7-leldorado-alimentaire-des-seniors-une-entre-doppler--w00be/?trackingId=bQYMRJR0SIWiuBAPqDIBXw%3D%3D" TargetMode="External"/><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hyperlink" Target="https://www.agrifood-transition.fr/index.php/le-reseau-carnot/" TargetMode="External"/><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hyperlink" Target="https://forms.gle/kdq9y84NxHTk89nq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hyperlink" Target="https://hal.science/hal-04567329v1" TargetMode="External"/><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hyperlink" Target="https://www.alim50plus.org/_files/ugd/69133e_14defcd9d1124da3a317ffff8a6449ad.pdf" TargetMode="External"/><Relationship Id="rId4" Type="http://schemas.openxmlformats.org/officeDocument/2006/relationships/hyperlink" Target="https://cna-alimentation.fr/download/avis-n92-sur-lalimentation-comme-vecteur-du-bien-vieillir/?wpdmdl=8551&amp;refresh=682df653a0c07174784264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hyperlink" Target="https://lnkd.in/d87Q3qZ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hyperlink" Target="https://www.youtube.com/live/T2P5LWtdaT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hyperlink" Target="https://www.legifrance.gouv.fr/download/pdf?id=bOQnFh5dnE-Yw1KFUqh8E3tIAj0JcaOEDqWIfclQeWk=" TargetMode="External"/><Relationship Id="rId4" Type="http://schemas.openxmlformats.org/officeDocument/2006/relationships/hyperlink" Target="https://www.senat.fr/rap/r20-453/r20-4537.html"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youtu.be/LJX9FggTBsg?feature=shared" TargetMode="External"/><Relationship Id="rId13" Type="http://schemas.openxmlformats.org/officeDocument/2006/relationships/image" Target="../media/image51.png"/><Relationship Id="rId3" Type="http://schemas.openxmlformats.org/officeDocument/2006/relationships/hyperlink" Target="https://institutdanone.org/ressource/manifeste-du-bien-vieillir-au-feminin/" TargetMode="External"/><Relationship Id="rId7" Type="http://schemas.openxmlformats.org/officeDocument/2006/relationships/hyperlink" Target="https://www.edition-lecoudrier.fr/collection/4/avelines" TargetMode="External"/><Relationship Id="rId12" Type="http://schemas.openxmlformats.org/officeDocument/2006/relationships/hyperlink" Target="https://lnkd.in/eMtCj-rC"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hyperlink" Target="https://www.edition-lecoudrier.fr/auteur/26/bruno-vellas" TargetMode="External"/><Relationship Id="rId11" Type="http://schemas.openxmlformats.org/officeDocument/2006/relationships/image" Target="../media/image50.png"/><Relationship Id="rId5" Type="http://schemas.openxmlformats.org/officeDocument/2006/relationships/hyperlink" Target="https://www.edition-lecoudrier.fr/auteur/25/sandrine-sourdet" TargetMode="External"/><Relationship Id="rId10" Type="http://schemas.openxmlformats.org/officeDocument/2006/relationships/image" Target="../media/image49.png"/><Relationship Id="rId4" Type="http://schemas.openxmlformats.org/officeDocument/2006/relationships/hyperlink" Target="https://institutdanone.org/ressource/rapport-darguments-sante-des-femmes-de-45-a-65-ans/" TargetMode="External"/><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60.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hyperlink" Target="https://lesinsatiables.org/qui-sommes-no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personne, habits, vaisselle, fruit&#10;&#10;Description générée automatiquement">
            <a:extLst>
              <a:ext uri="{FF2B5EF4-FFF2-40B4-BE49-F238E27FC236}">
                <a16:creationId xmlns:a16="http://schemas.microsoft.com/office/drawing/2014/main" id="{8878695E-DA4C-60FC-0F17-7D260295968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474" r="11474"/>
          <a:stretch>
            <a:fillRect/>
          </a:stretch>
        </p:blipFill>
        <p:spPr/>
      </p:pic>
      <p:sp>
        <p:nvSpPr>
          <p:cNvPr id="3" name="Espace réservé du texte 2">
            <a:extLst>
              <a:ext uri="{FF2B5EF4-FFF2-40B4-BE49-F238E27FC236}">
                <a16:creationId xmlns:a16="http://schemas.microsoft.com/office/drawing/2014/main" id="{3AC19F8E-4F8E-508C-C627-C2B4655809AF}"/>
              </a:ext>
            </a:extLst>
          </p:cNvPr>
          <p:cNvSpPr>
            <a:spLocks noGrp="1"/>
          </p:cNvSpPr>
          <p:nvPr>
            <p:ph type="body" sz="quarter" idx="11"/>
          </p:nvPr>
        </p:nvSpPr>
        <p:spPr>
          <a:xfrm>
            <a:off x="1340934" y="2393196"/>
            <a:ext cx="4831564" cy="817245"/>
          </a:xfrm>
        </p:spPr>
        <p:txBody>
          <a:bodyPr/>
          <a:lstStyle/>
          <a:p>
            <a:r>
              <a:rPr lang="fr-FR" dirty="0"/>
              <a:t>SOUS-GROUPE</a:t>
            </a:r>
          </a:p>
        </p:txBody>
      </p:sp>
      <p:sp>
        <p:nvSpPr>
          <p:cNvPr id="4" name="Espace réservé du texte 3">
            <a:extLst>
              <a:ext uri="{FF2B5EF4-FFF2-40B4-BE49-F238E27FC236}">
                <a16:creationId xmlns:a16="http://schemas.microsoft.com/office/drawing/2014/main" id="{F7B1B195-61EF-E316-431F-5CCC97AAF8FC}"/>
              </a:ext>
            </a:extLst>
          </p:cNvPr>
          <p:cNvSpPr>
            <a:spLocks noGrp="1"/>
          </p:cNvSpPr>
          <p:nvPr>
            <p:ph type="body" sz="quarter" idx="12"/>
          </p:nvPr>
        </p:nvSpPr>
        <p:spPr>
          <a:xfrm>
            <a:off x="1340934" y="3314865"/>
            <a:ext cx="4214913" cy="817245"/>
          </a:xfrm>
        </p:spPr>
        <p:txBody>
          <a:bodyPr/>
          <a:lstStyle/>
          <a:p>
            <a:r>
              <a:rPr lang="fr-FR" dirty="0"/>
              <a:t>Alimentation</a:t>
            </a:r>
          </a:p>
        </p:txBody>
      </p:sp>
      <p:sp>
        <p:nvSpPr>
          <p:cNvPr id="5" name="Espace réservé du texte 4">
            <a:extLst>
              <a:ext uri="{FF2B5EF4-FFF2-40B4-BE49-F238E27FC236}">
                <a16:creationId xmlns:a16="http://schemas.microsoft.com/office/drawing/2014/main" id="{4C4F77EB-BC6B-2518-3B4C-157562E6625F}"/>
              </a:ext>
            </a:extLst>
          </p:cNvPr>
          <p:cNvSpPr>
            <a:spLocks noGrp="1"/>
          </p:cNvSpPr>
          <p:nvPr>
            <p:ph type="body" sz="quarter" idx="13"/>
          </p:nvPr>
        </p:nvSpPr>
        <p:spPr>
          <a:xfrm>
            <a:off x="1340934" y="4236534"/>
            <a:ext cx="2557074" cy="817245"/>
          </a:xfrm>
        </p:spPr>
        <p:txBody>
          <a:bodyPr/>
          <a:lstStyle/>
          <a:p>
            <a:r>
              <a:rPr lang="fr-FR" dirty="0"/>
              <a:t>Seniors</a:t>
            </a:r>
          </a:p>
        </p:txBody>
      </p:sp>
      <p:sp>
        <p:nvSpPr>
          <p:cNvPr id="15" name="Espace réservé du texte 14">
            <a:extLst>
              <a:ext uri="{FF2B5EF4-FFF2-40B4-BE49-F238E27FC236}">
                <a16:creationId xmlns:a16="http://schemas.microsoft.com/office/drawing/2014/main" id="{9CC2D9FB-BC92-7AB3-3EBC-903BF9A0DCCC}"/>
              </a:ext>
            </a:extLst>
          </p:cNvPr>
          <p:cNvSpPr>
            <a:spLocks noGrp="1"/>
          </p:cNvSpPr>
          <p:nvPr>
            <p:ph type="body" sz="quarter" idx="15"/>
          </p:nvPr>
        </p:nvSpPr>
        <p:spPr>
          <a:xfrm>
            <a:off x="1645402" y="5693412"/>
            <a:ext cx="664541" cy="307777"/>
          </a:xfrm>
        </p:spPr>
        <p:txBody>
          <a:bodyPr/>
          <a:lstStyle/>
          <a:p>
            <a:r>
              <a:rPr lang="fr-FR" dirty="0"/>
              <a:t>GECO</a:t>
            </a:r>
          </a:p>
        </p:txBody>
      </p:sp>
      <p:sp>
        <p:nvSpPr>
          <p:cNvPr id="12" name="Forme libre : forme 11">
            <a:extLst>
              <a:ext uri="{FF2B5EF4-FFF2-40B4-BE49-F238E27FC236}">
                <a16:creationId xmlns:a16="http://schemas.microsoft.com/office/drawing/2014/main" id="{6336841E-5B0D-4BBF-FD73-342571EA4752}"/>
              </a:ext>
            </a:extLst>
          </p:cNvPr>
          <p:cNvSpPr/>
          <p:nvPr/>
        </p:nvSpPr>
        <p:spPr>
          <a:xfrm rot="20820960">
            <a:off x="7866046" y="3195639"/>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id="{2C43DFF2-F095-AF5B-4B12-D4BAAE65239B}"/>
              </a:ext>
            </a:extLst>
          </p:cNvPr>
          <p:cNvSpPr/>
          <p:nvPr/>
        </p:nvSpPr>
        <p:spPr>
          <a:xfrm rot="20820960">
            <a:off x="8753189" y="3909080"/>
            <a:ext cx="1219913" cy="1138410"/>
          </a:xfrm>
          <a:custGeom>
            <a:avLst/>
            <a:gdLst>
              <a:gd name="connsiteX0" fmla="*/ 547688 w 1219200"/>
              <a:gd name="connsiteY0" fmla="*/ 0 h 952500"/>
              <a:gd name="connsiteX1" fmla="*/ 0 w 1219200"/>
              <a:gd name="connsiteY1" fmla="*/ 471488 h 952500"/>
              <a:gd name="connsiteX2" fmla="*/ 309563 w 1219200"/>
              <a:gd name="connsiteY2" fmla="*/ 952500 h 952500"/>
              <a:gd name="connsiteX3" fmla="*/ 1219200 w 1219200"/>
              <a:gd name="connsiteY3" fmla="*/ 881063 h 952500"/>
              <a:gd name="connsiteX4" fmla="*/ 547688 w 1219200"/>
              <a:gd name="connsiteY4" fmla="*/ 0 h 952500"/>
              <a:gd name="connsiteX0" fmla="*/ 547688 w 1221399"/>
              <a:gd name="connsiteY0" fmla="*/ 8101 h 960601"/>
              <a:gd name="connsiteX1" fmla="*/ 0 w 1221399"/>
              <a:gd name="connsiteY1" fmla="*/ 479589 h 960601"/>
              <a:gd name="connsiteX2" fmla="*/ 309563 w 1221399"/>
              <a:gd name="connsiteY2" fmla="*/ 960601 h 960601"/>
              <a:gd name="connsiteX3" fmla="*/ 1219200 w 1221399"/>
              <a:gd name="connsiteY3" fmla="*/ 889164 h 960601"/>
              <a:gd name="connsiteX4" fmla="*/ 547688 w 1221399"/>
              <a:gd name="connsiteY4" fmla="*/ 8101 h 960601"/>
              <a:gd name="connsiteX0" fmla="*/ 562915 w 1236626"/>
              <a:gd name="connsiteY0" fmla="*/ 8130 h 960630"/>
              <a:gd name="connsiteX1" fmla="*/ 15227 w 1236626"/>
              <a:gd name="connsiteY1" fmla="*/ 479618 h 960630"/>
              <a:gd name="connsiteX2" fmla="*/ 324790 w 1236626"/>
              <a:gd name="connsiteY2" fmla="*/ 960630 h 960630"/>
              <a:gd name="connsiteX3" fmla="*/ 1234427 w 1236626"/>
              <a:gd name="connsiteY3" fmla="*/ 889193 h 960630"/>
              <a:gd name="connsiteX4" fmla="*/ 562915 w 1236626"/>
              <a:gd name="connsiteY4" fmla="*/ 8130 h 960630"/>
              <a:gd name="connsiteX0" fmla="*/ 562915 w 1236626"/>
              <a:gd name="connsiteY0" fmla="*/ 8130 h 1050501"/>
              <a:gd name="connsiteX1" fmla="*/ 15227 w 1236626"/>
              <a:gd name="connsiteY1" fmla="*/ 479618 h 1050501"/>
              <a:gd name="connsiteX2" fmla="*/ 324790 w 1236626"/>
              <a:gd name="connsiteY2" fmla="*/ 960630 h 1050501"/>
              <a:gd name="connsiteX3" fmla="*/ 1234427 w 1236626"/>
              <a:gd name="connsiteY3" fmla="*/ 889193 h 1050501"/>
              <a:gd name="connsiteX4" fmla="*/ 562915 w 1236626"/>
              <a:gd name="connsiteY4" fmla="*/ 8130 h 1050501"/>
              <a:gd name="connsiteX0" fmla="*/ 562915 w 1236626"/>
              <a:gd name="connsiteY0" fmla="*/ 8130 h 1011200"/>
              <a:gd name="connsiteX1" fmla="*/ 15227 w 1236626"/>
              <a:gd name="connsiteY1" fmla="*/ 479618 h 1011200"/>
              <a:gd name="connsiteX2" fmla="*/ 324790 w 1236626"/>
              <a:gd name="connsiteY2" fmla="*/ 960630 h 1011200"/>
              <a:gd name="connsiteX3" fmla="*/ 1234427 w 1236626"/>
              <a:gd name="connsiteY3" fmla="*/ 889193 h 1011200"/>
              <a:gd name="connsiteX4" fmla="*/ 562915 w 1236626"/>
              <a:gd name="connsiteY4" fmla="*/ 8130 h 1011200"/>
              <a:gd name="connsiteX0" fmla="*/ 548148 w 1219970"/>
              <a:gd name="connsiteY0" fmla="*/ 8102 h 1011172"/>
              <a:gd name="connsiteX1" fmla="*/ 460 w 1219970"/>
              <a:gd name="connsiteY1" fmla="*/ 479590 h 1011172"/>
              <a:gd name="connsiteX2" fmla="*/ 462423 w 1219970"/>
              <a:gd name="connsiteY2" fmla="*/ 960602 h 1011172"/>
              <a:gd name="connsiteX3" fmla="*/ 1219660 w 1219970"/>
              <a:gd name="connsiteY3" fmla="*/ 889165 h 1011172"/>
              <a:gd name="connsiteX4" fmla="*/ 548148 w 1219970"/>
              <a:gd name="connsiteY4" fmla="*/ 8102 h 1011172"/>
              <a:gd name="connsiteX0" fmla="*/ 548091 w 1219913"/>
              <a:gd name="connsiteY0" fmla="*/ 8102 h 1138410"/>
              <a:gd name="connsiteX1" fmla="*/ 403 w 1219913"/>
              <a:gd name="connsiteY1" fmla="*/ 479590 h 1138410"/>
              <a:gd name="connsiteX2" fmla="*/ 462366 w 1219913"/>
              <a:gd name="connsiteY2" fmla="*/ 960602 h 1138410"/>
              <a:gd name="connsiteX3" fmla="*/ 1219603 w 1219913"/>
              <a:gd name="connsiteY3" fmla="*/ 889165 h 1138410"/>
              <a:gd name="connsiteX4" fmla="*/ 548091 w 1219913"/>
              <a:gd name="connsiteY4" fmla="*/ 8102 h 113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3" h="1138410">
                <a:moveTo>
                  <a:pt x="548091" y="8102"/>
                </a:moveTo>
                <a:cubicBezTo>
                  <a:pt x="344891" y="-60161"/>
                  <a:pt x="14690" y="320840"/>
                  <a:pt x="403" y="479590"/>
                </a:cubicBezTo>
                <a:cubicBezTo>
                  <a:pt x="-13884" y="638340"/>
                  <a:pt x="356003" y="600240"/>
                  <a:pt x="462366" y="960602"/>
                </a:cubicBezTo>
                <a:cubicBezTo>
                  <a:pt x="568729" y="1320964"/>
                  <a:pt x="1205316" y="1047915"/>
                  <a:pt x="1219603" y="889165"/>
                </a:cubicBezTo>
                <a:cubicBezTo>
                  <a:pt x="1233890" y="730415"/>
                  <a:pt x="751291" y="76365"/>
                  <a:pt x="548091" y="8102"/>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9259E049-3BF4-37BE-2238-19D40DCD1192}"/>
              </a:ext>
            </a:extLst>
          </p:cNvPr>
          <p:cNvSpPr/>
          <p:nvPr/>
        </p:nvSpPr>
        <p:spPr>
          <a:xfrm rot="20820960">
            <a:off x="7126324" y="4248331"/>
            <a:ext cx="1124721" cy="792441"/>
          </a:xfrm>
          <a:custGeom>
            <a:avLst/>
            <a:gdLst>
              <a:gd name="connsiteX0" fmla="*/ 733425 w 1323975"/>
              <a:gd name="connsiteY0" fmla="*/ 0 h 714375"/>
              <a:gd name="connsiteX1" fmla="*/ 0 w 1323975"/>
              <a:gd name="connsiteY1" fmla="*/ 714375 h 714375"/>
              <a:gd name="connsiteX2" fmla="*/ 1323975 w 1323975"/>
              <a:gd name="connsiteY2" fmla="*/ 538162 h 714375"/>
              <a:gd name="connsiteX3" fmla="*/ 733425 w 1323975"/>
              <a:gd name="connsiteY3" fmla="*/ 0 h 714375"/>
              <a:gd name="connsiteX0" fmla="*/ 744064 w 1353836"/>
              <a:gd name="connsiteY0" fmla="*/ 1378 h 715753"/>
              <a:gd name="connsiteX1" fmla="*/ 10639 w 1353836"/>
              <a:gd name="connsiteY1" fmla="*/ 715753 h 715753"/>
              <a:gd name="connsiteX2" fmla="*/ 1334614 w 1353836"/>
              <a:gd name="connsiteY2" fmla="*/ 539540 h 715753"/>
              <a:gd name="connsiteX3" fmla="*/ 744064 w 1353836"/>
              <a:gd name="connsiteY3" fmla="*/ 1378 h 715753"/>
              <a:gd name="connsiteX0" fmla="*/ 744064 w 1464017"/>
              <a:gd name="connsiteY0" fmla="*/ 1223 h 715598"/>
              <a:gd name="connsiteX1" fmla="*/ 10639 w 1464017"/>
              <a:gd name="connsiteY1" fmla="*/ 715598 h 715598"/>
              <a:gd name="connsiteX2" fmla="*/ 1334614 w 1464017"/>
              <a:gd name="connsiteY2" fmla="*/ 539385 h 715598"/>
              <a:gd name="connsiteX3" fmla="*/ 744064 w 1464017"/>
              <a:gd name="connsiteY3" fmla="*/ 1223 h 715598"/>
              <a:gd name="connsiteX0" fmla="*/ 848568 w 1568521"/>
              <a:gd name="connsiteY0" fmla="*/ 1223 h 718901"/>
              <a:gd name="connsiteX1" fmla="*/ 115143 w 1568521"/>
              <a:gd name="connsiteY1" fmla="*/ 715598 h 718901"/>
              <a:gd name="connsiteX2" fmla="*/ 1439118 w 1568521"/>
              <a:gd name="connsiteY2" fmla="*/ 539385 h 718901"/>
              <a:gd name="connsiteX3" fmla="*/ 848568 w 1568521"/>
              <a:gd name="connsiteY3" fmla="*/ 1223 h 718901"/>
              <a:gd name="connsiteX0" fmla="*/ 551383 w 1148243"/>
              <a:gd name="connsiteY0" fmla="*/ 1764 h 743172"/>
              <a:gd name="connsiteX1" fmla="*/ 146571 w 1148243"/>
              <a:gd name="connsiteY1" fmla="*/ 739951 h 743172"/>
              <a:gd name="connsiteX2" fmla="*/ 1141933 w 1148243"/>
              <a:gd name="connsiteY2" fmla="*/ 539926 h 743172"/>
              <a:gd name="connsiteX3" fmla="*/ 551383 w 1148243"/>
              <a:gd name="connsiteY3" fmla="*/ 1764 h 743172"/>
              <a:gd name="connsiteX0" fmla="*/ 527861 w 1124721"/>
              <a:gd name="connsiteY0" fmla="*/ 1764 h 792441"/>
              <a:gd name="connsiteX1" fmla="*/ 123049 w 1124721"/>
              <a:gd name="connsiteY1" fmla="*/ 739951 h 792441"/>
              <a:gd name="connsiteX2" fmla="*/ 1118411 w 1124721"/>
              <a:gd name="connsiteY2" fmla="*/ 539926 h 792441"/>
              <a:gd name="connsiteX3" fmla="*/ 527861 w 1124721"/>
              <a:gd name="connsiteY3" fmla="*/ 1764 h 792441"/>
            </a:gdLst>
            <a:ahLst/>
            <a:cxnLst>
              <a:cxn ang="0">
                <a:pos x="connsiteX0" y="connsiteY0"/>
              </a:cxn>
              <a:cxn ang="0">
                <a:pos x="connsiteX1" y="connsiteY1"/>
              </a:cxn>
              <a:cxn ang="0">
                <a:pos x="connsiteX2" y="connsiteY2"/>
              </a:cxn>
              <a:cxn ang="0">
                <a:pos x="connsiteX3" y="connsiteY3"/>
              </a:cxn>
            </a:cxnLst>
            <a:rect l="l" t="t" r="r" b="b"/>
            <a:pathLst>
              <a:path w="1124721" h="792441">
                <a:moveTo>
                  <a:pt x="527861" y="1764"/>
                </a:moveTo>
                <a:cubicBezTo>
                  <a:pt x="361967" y="35101"/>
                  <a:pt x="-261125" y="582789"/>
                  <a:pt x="123049" y="739951"/>
                </a:cubicBezTo>
                <a:cubicBezTo>
                  <a:pt x="507223" y="897113"/>
                  <a:pt x="1050942" y="662957"/>
                  <a:pt x="1118411" y="539926"/>
                </a:cubicBezTo>
                <a:cubicBezTo>
                  <a:pt x="1185880" y="416895"/>
                  <a:pt x="693755" y="-31573"/>
                  <a:pt x="527861" y="1764"/>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5">
            <a:extLst>
              <a:ext uri="{FF2B5EF4-FFF2-40B4-BE49-F238E27FC236}">
                <a16:creationId xmlns:a16="http://schemas.microsoft.com/office/drawing/2014/main" id="{4ED243EA-4F75-3FEC-6C76-EFC27250FB25}"/>
              </a:ext>
            </a:extLst>
          </p:cNvPr>
          <p:cNvSpPr>
            <a:spLocks noGrp="1"/>
          </p:cNvSpPr>
          <p:nvPr>
            <p:ph type="dt" sz="half" idx="2"/>
          </p:nvPr>
        </p:nvSpPr>
        <p:spPr>
          <a:xfrm>
            <a:off x="1645402" y="5348060"/>
            <a:ext cx="1165704" cy="307777"/>
          </a:xfrm>
        </p:spPr>
        <p:txBody>
          <a:bodyPr/>
          <a:lstStyle/>
          <a:p>
            <a:pPr>
              <a:buFont typeface="Arial" panose="020B0604020202020204" pitchFamily="34" charset="0"/>
              <a:buNone/>
            </a:pPr>
            <a:r>
              <a:rPr lang="fr-FR" dirty="0"/>
              <a:t>22 mai  2025</a:t>
            </a:r>
          </a:p>
        </p:txBody>
      </p:sp>
      <p:sp>
        <p:nvSpPr>
          <p:cNvPr id="10" name="Espace réservé du texte 2">
            <a:extLst>
              <a:ext uri="{FF2B5EF4-FFF2-40B4-BE49-F238E27FC236}">
                <a16:creationId xmlns:a16="http://schemas.microsoft.com/office/drawing/2014/main" id="{67197CEE-6C50-CBDE-F09A-CBFEE2268484}"/>
              </a:ext>
            </a:extLst>
          </p:cNvPr>
          <p:cNvSpPr txBox="1">
            <a:spLocks/>
          </p:cNvSpPr>
          <p:nvPr/>
        </p:nvSpPr>
        <p:spPr>
          <a:xfrm>
            <a:off x="1340934" y="6366009"/>
            <a:ext cx="5556329" cy="340519"/>
          </a:xfrm>
          <a:prstGeom prst="roundRect">
            <a:avLst/>
          </a:prstGeom>
          <a:solidFill>
            <a:schemeClr val="accent2"/>
          </a:solidFill>
        </p:spPr>
        <p:txBody>
          <a:bodyPr wrap="none" tIns="0" bIns="0" rtlCol="0" anchor="ctr">
            <a:spAutoFit/>
          </a:bodyPr>
          <a:lstStyle>
            <a:lvl1pPr marL="0" indent="0" algn="l" defTabSz="914400" rtl="0" eaLnBrk="1" latinLnBrk="0" hangingPunct="1">
              <a:lnSpc>
                <a:spcPct val="100000"/>
              </a:lnSpc>
              <a:spcBef>
                <a:spcPts val="0"/>
              </a:spcBef>
              <a:buFont typeface="Arial" panose="020B0604020202020204" pitchFamily="34" charset="0"/>
              <a:buNone/>
              <a:defRPr lang="fr-FR" sz="4800" kern="1200" smtClean="0">
                <a:solidFill>
                  <a:schemeClr val="tx1">
                    <a:lumMod val="75000"/>
                    <a:lumOff val="25000"/>
                  </a:schemeClr>
                </a:solidFill>
                <a:latin typeface="Work Sans Black" panose="00000A00000000000000" pitchFamily="50" charset="0"/>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lang="fr-FR" sz="1800" kern="1200" smtClean="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lang="fr-FR" sz="1800" kern="1200" smtClean="0">
                <a:solidFill>
                  <a:schemeClr val="tx1"/>
                </a:solidFill>
                <a:latin typeface="+mn-lt"/>
                <a:ea typeface="+mn-ea"/>
                <a:cs typeface="+mn-cs"/>
              </a:defRPr>
            </a:lvl3pPr>
            <a:lvl4pPr marL="1143000" indent="0" algn="l" defTabSz="914400" rtl="0" eaLnBrk="1" latinLnBrk="0" hangingPunct="1">
              <a:lnSpc>
                <a:spcPct val="90000"/>
              </a:lnSpc>
              <a:spcBef>
                <a:spcPts val="500"/>
              </a:spcBef>
              <a:buFont typeface="Arial" panose="020B0604020202020204" pitchFamily="34" charset="0"/>
              <a:buNone/>
              <a:defRPr lang="fr-FR" sz="1800" kern="1200" smtClean="0">
                <a:solidFill>
                  <a:schemeClr val="tx1"/>
                </a:solidFill>
                <a:latin typeface="+mn-lt"/>
                <a:ea typeface="+mn-ea"/>
                <a:cs typeface="+mn-cs"/>
              </a:defRPr>
            </a:lvl4pPr>
            <a:lvl5pPr marL="1600200" indent="0" algn="l" defTabSz="914400" rtl="0" eaLnBrk="1" latinLnBrk="0" hangingPunct="1">
              <a:lnSpc>
                <a:spcPct val="90000"/>
              </a:lnSpc>
              <a:spcBef>
                <a:spcPts val="500"/>
              </a:spcBef>
              <a:buFont typeface="Arial" panose="020B0604020202020204" pitchFamily="34" charset="0"/>
              <a:buNone/>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latin typeface="+mj-lt"/>
              </a:rPr>
              <a:t>COMMISSION NUTRITION QUALITÉ SANTÉ</a:t>
            </a:r>
          </a:p>
        </p:txBody>
      </p:sp>
    </p:spTree>
    <p:extLst>
      <p:ext uri="{BB962C8B-B14F-4D97-AF65-F5344CB8AC3E}">
        <p14:creationId xmlns:p14="http://schemas.microsoft.com/office/powerpoint/2010/main" val="4158133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C9CE7-8E87-7960-719F-F8EE258D64C3}"/>
            </a:ext>
          </a:extLst>
        </p:cNvPr>
        <p:cNvGrpSpPr/>
        <p:nvPr/>
      </p:nvGrpSpPr>
      <p:grpSpPr>
        <a:xfrm>
          <a:off x="0" y="0"/>
          <a:ext cx="0" cy="0"/>
          <a:chOff x="0" y="0"/>
          <a:chExt cx="0" cy="0"/>
        </a:xfrm>
      </p:grpSpPr>
      <p:pic>
        <p:nvPicPr>
          <p:cNvPr id="10" name="Espace réservé pour une image  9" descr="Une image contenant habits, personne, Visage humain, intérieur&#10;&#10;Description générée automatiquement">
            <a:extLst>
              <a:ext uri="{FF2B5EF4-FFF2-40B4-BE49-F238E27FC236}">
                <a16:creationId xmlns:a16="http://schemas.microsoft.com/office/drawing/2014/main" id="{471D61D4-D58A-2303-235D-7EFF74F48DE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36813" r="36813"/>
          <a:stretch>
            <a:fillRect/>
          </a:stretch>
        </p:blipFill>
        <p:spPr/>
      </p:pic>
      <p:sp>
        <p:nvSpPr>
          <p:cNvPr id="4" name="Titre 3">
            <a:extLst>
              <a:ext uri="{FF2B5EF4-FFF2-40B4-BE49-F238E27FC236}">
                <a16:creationId xmlns:a16="http://schemas.microsoft.com/office/drawing/2014/main" id="{F6C9AFA1-30CC-FBC6-1AEC-9B0ED027912F}"/>
              </a:ext>
            </a:extLst>
          </p:cNvPr>
          <p:cNvSpPr>
            <a:spLocks noGrp="1"/>
          </p:cNvSpPr>
          <p:nvPr>
            <p:ph type="title"/>
          </p:nvPr>
        </p:nvSpPr>
        <p:spPr>
          <a:xfrm>
            <a:off x="37044" y="-479927"/>
            <a:ext cx="8474902" cy="1121633"/>
          </a:xfrm>
        </p:spPr>
        <p:txBody>
          <a:bodyPr/>
          <a:lstStyle/>
          <a:p>
            <a:r>
              <a:rPr lang="fr-FR" dirty="0"/>
              <a:t>Sponsoring de l’Etude des Bienfaisants</a:t>
            </a:r>
          </a:p>
        </p:txBody>
      </p:sp>
      <p:sp>
        <p:nvSpPr>
          <p:cNvPr id="2" name="Espace réservé du numéro de diapositive 1">
            <a:extLst>
              <a:ext uri="{FF2B5EF4-FFF2-40B4-BE49-F238E27FC236}">
                <a16:creationId xmlns:a16="http://schemas.microsoft.com/office/drawing/2014/main" id="{423CFBDA-DEC4-F5E5-E22B-DB5212F19DD5}"/>
              </a:ext>
            </a:extLst>
          </p:cNvPr>
          <p:cNvSpPr>
            <a:spLocks noGrp="1"/>
          </p:cNvSpPr>
          <p:nvPr>
            <p:ph type="sldNum" sz="quarter" idx="4"/>
          </p:nvPr>
        </p:nvSpPr>
        <p:spPr/>
        <p:txBody>
          <a:bodyPr/>
          <a:lstStyle/>
          <a:p>
            <a:fld id="{F99EF5AE-56D7-4A2B-B0E3-BCC40C43C5F5}" type="slidenum">
              <a:rPr lang="fr-FR" smtClean="0">
                <a:solidFill>
                  <a:schemeClr val="bg1"/>
                </a:solidFill>
              </a:rPr>
              <a:pPr/>
              <a:t>10</a:t>
            </a:fld>
            <a:endParaRPr lang="fr-FR" dirty="0">
              <a:solidFill>
                <a:schemeClr val="bg1"/>
              </a:solidFill>
            </a:endParaRPr>
          </a:p>
        </p:txBody>
      </p:sp>
      <p:sp>
        <p:nvSpPr>
          <p:cNvPr id="6" name="Forme libre : forme 5">
            <a:extLst>
              <a:ext uri="{FF2B5EF4-FFF2-40B4-BE49-F238E27FC236}">
                <a16:creationId xmlns:a16="http://schemas.microsoft.com/office/drawing/2014/main" id="{4E22C5F8-57C5-E803-CFA2-BC1DD10A9CEB}"/>
              </a:ext>
            </a:extLst>
          </p:cNvPr>
          <p:cNvSpPr/>
          <p:nvPr/>
        </p:nvSpPr>
        <p:spPr>
          <a:xfrm rot="20820960">
            <a:off x="8339944" y="284136"/>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688D641-5DB0-82D6-F042-AD1A40F2156C}"/>
              </a:ext>
            </a:extLst>
          </p:cNvPr>
          <p:cNvSpPr txBox="1"/>
          <p:nvPr/>
        </p:nvSpPr>
        <p:spPr>
          <a:xfrm>
            <a:off x="139136" y="795872"/>
            <a:ext cx="9621262" cy="3416320"/>
          </a:xfrm>
          <a:prstGeom prst="rect">
            <a:avLst/>
          </a:prstGeom>
          <a:noFill/>
        </p:spPr>
        <p:txBody>
          <a:bodyPr wrap="square">
            <a:spAutoFit/>
          </a:bodyPr>
          <a:lstStyle/>
          <a:p>
            <a:r>
              <a:rPr lang="fr-FR" sz="1800" dirty="0">
                <a:effectLst/>
                <a:latin typeface="Aptos" panose="020B0004020202020204" pitchFamily="34" charset="0"/>
                <a:ea typeface="Aptos" panose="020B0004020202020204" pitchFamily="34" charset="0"/>
                <a:cs typeface="Times New Roman" panose="02020603050405020304" pitchFamily="18" charset="0"/>
              </a:rPr>
              <a:t>Restitution de l’Etude </a:t>
            </a:r>
            <a:r>
              <a:rPr lang="fr-FR" sz="1800" b="1" dirty="0">
                <a:effectLst/>
                <a:latin typeface="Aptos" panose="020B0004020202020204" pitchFamily="34" charset="0"/>
                <a:ea typeface="Aptos" panose="020B0004020202020204" pitchFamily="34" charset="0"/>
                <a:cs typeface="Times New Roman" panose="02020603050405020304" pitchFamily="18" charset="0"/>
              </a:rPr>
              <a:t>le 2 juin prochain </a:t>
            </a:r>
            <a:r>
              <a:rPr lang="fr-FR" sz="1800" dirty="0">
                <a:effectLst/>
                <a:latin typeface="Aptos" panose="020B0004020202020204" pitchFamily="34" charset="0"/>
                <a:ea typeface="Aptos" panose="020B0004020202020204" pitchFamily="34" charset="0"/>
                <a:cs typeface="Times New Roman" panose="02020603050405020304" pitchFamily="18" charset="0"/>
              </a:rPr>
              <a:t>:</a:t>
            </a:r>
          </a:p>
          <a:p>
            <a:r>
              <a:rPr lang="fr-FR" sz="1800" b="1" dirty="0">
                <a:effectLst/>
                <a:latin typeface="Aptos" panose="020B0004020202020204" pitchFamily="34" charset="0"/>
                <a:ea typeface="Aptos" panose="020B0004020202020204" pitchFamily="34" charset="0"/>
                <a:cs typeface="Times New Roman" panose="02020603050405020304" pitchFamily="18" charset="0"/>
              </a:rPr>
              <a:t>Présentation détaillée avec analyse des données récoltées</a:t>
            </a:r>
          </a:p>
          <a:p>
            <a:pPr marL="285750" indent="-285750">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Times New Roman" panose="02020603050405020304" pitchFamily="18" charset="0"/>
              </a:rPr>
              <a:t> 30 000 repas analysés,</a:t>
            </a:r>
          </a:p>
          <a:p>
            <a:pPr marL="285750" indent="-285750">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Times New Roman" panose="02020603050405020304" pitchFamily="18" charset="0"/>
              </a:rPr>
              <a:t> &gt; 2000 résidents suivis nutritionnellement, </a:t>
            </a:r>
          </a:p>
          <a:p>
            <a:pPr marL="285750" indent="-285750">
              <a:buFont typeface="Arial" panose="020B0604020202020204" pitchFamily="34" charset="0"/>
              <a:buChar char="•"/>
            </a:pPr>
            <a:r>
              <a:rPr lang="fr-FR" sz="1800" dirty="0">
                <a:effectLst/>
                <a:latin typeface="Aptos" panose="020B0004020202020204" pitchFamily="34" charset="0"/>
                <a:ea typeface="Aptos" panose="020B0004020202020204" pitchFamily="34" charset="0"/>
                <a:cs typeface="Times New Roman" panose="02020603050405020304" pitchFamily="18" charset="0"/>
              </a:rPr>
              <a:t>745 répondants à l’enquête des préférences alimentaires</a:t>
            </a:r>
          </a:p>
          <a:p>
            <a:pPr marL="285750" indent="-285750">
              <a:buFont typeface="Arial" panose="020B0604020202020204" pitchFamily="34" charset="0"/>
              <a:buChar char="•"/>
            </a:pPr>
            <a:endParaRPr lang="fr-FR" dirty="0">
              <a:latin typeface="Aptos" panose="020B0004020202020204" pitchFamily="34" charset="0"/>
              <a:ea typeface="Aptos" panose="020B0004020202020204" pitchFamily="34" charset="0"/>
              <a:cs typeface="Times New Roman" panose="02020603050405020304" pitchFamily="18" charset="0"/>
            </a:endParaRPr>
          </a:p>
          <a:p>
            <a:r>
              <a:rPr lang="fr-FR" sz="1800" b="1" dirty="0">
                <a:effectLst/>
                <a:latin typeface="Aptos" panose="020B0004020202020204" pitchFamily="34" charset="0"/>
                <a:ea typeface="Aptos" panose="020B0004020202020204" pitchFamily="34" charset="0"/>
                <a:cs typeface="Times New Roman" panose="02020603050405020304" pitchFamily="18" charset="0"/>
              </a:rPr>
              <a:t>Elaboration d’un livre blanc </a:t>
            </a:r>
          </a:p>
          <a:p>
            <a:endParaRPr lang="fr-FR" dirty="0">
              <a:latin typeface="Aptos" panose="020B0004020202020204" pitchFamily="34" charset="0"/>
              <a:ea typeface="Aptos" panose="020B0004020202020204" pitchFamily="34" charset="0"/>
              <a:cs typeface="Times New Roman" panose="02020603050405020304" pitchFamily="18" charset="0"/>
            </a:endParaRPr>
          </a:p>
          <a:p>
            <a:r>
              <a:rPr lang="fr-FR" b="1" dirty="0">
                <a:latin typeface="Aptos" panose="020B0004020202020204" pitchFamily="34" charset="0"/>
                <a:cs typeface="Times New Roman" panose="02020603050405020304" pitchFamily="18" charset="0"/>
              </a:rPr>
              <a:t>Présentation de la "Cuisine Bienfaisante®</a:t>
            </a:r>
          </a:p>
          <a:p>
            <a:r>
              <a:rPr lang="fr-FR" dirty="0">
                <a:latin typeface="Aptos" panose="020B0004020202020204" pitchFamily="34" charset="0"/>
                <a:cs typeface="Times New Roman" panose="02020603050405020304" pitchFamily="18" charset="0"/>
              </a:rPr>
              <a:t>Mise en perspectives des résultats, plans d’actions, présentation du concept “Cuisine Bienfaisante” </a:t>
            </a:r>
          </a:p>
          <a:p>
            <a:r>
              <a:rPr lang="fr-FR"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sp>
        <p:nvSpPr>
          <p:cNvPr id="11" name="ZoneTexte 10">
            <a:extLst>
              <a:ext uri="{FF2B5EF4-FFF2-40B4-BE49-F238E27FC236}">
                <a16:creationId xmlns:a16="http://schemas.microsoft.com/office/drawing/2014/main" id="{87735563-A9F0-8234-4499-98833297A42A}"/>
              </a:ext>
            </a:extLst>
          </p:cNvPr>
          <p:cNvSpPr txBox="1"/>
          <p:nvPr/>
        </p:nvSpPr>
        <p:spPr>
          <a:xfrm>
            <a:off x="143221" y="4163996"/>
            <a:ext cx="6562621" cy="2031325"/>
          </a:xfrm>
          <a:prstGeom prst="rect">
            <a:avLst/>
          </a:prstGeom>
          <a:noFill/>
        </p:spPr>
        <p:txBody>
          <a:bodyPr wrap="square" rtlCol="0">
            <a:spAutoFit/>
          </a:bodyPr>
          <a:lstStyle/>
          <a:p>
            <a:r>
              <a:rPr lang="fr-FR" b="1" dirty="0"/>
              <a:t>Un coup de projecteur </a:t>
            </a:r>
          </a:p>
          <a:p>
            <a:r>
              <a:rPr lang="fr-FR"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Enquête sur les goûts à </a:t>
            </a:r>
            <a:r>
              <a:rPr lang="fr-FR" sz="1800" u="sng" dirty="0" err="1">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l'Ehpad</a:t>
            </a:r>
            <a:r>
              <a:rPr lang="fr-FR"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 elle achète un vieux buffet et découvre un trésor et une zoothérapie d'un nouveau genre - Bonjour ! La Matinale TF1 | TF1</a:t>
            </a:r>
            <a:endParaRPr lang="fr-FR" sz="1800" dirty="0">
              <a:effectLst/>
              <a:latin typeface="Aptos" panose="020B0004020202020204" pitchFamily="34" charset="0"/>
              <a:ea typeface="Aptos" panose="020B0004020202020204" pitchFamily="34" charset="0"/>
              <a:cs typeface="Aptos" panose="020B0004020202020204" pitchFamily="34" charset="0"/>
            </a:endParaRPr>
          </a:p>
          <a:p>
            <a:endParaRPr lang="fr-FR" dirty="0"/>
          </a:p>
          <a:p>
            <a:r>
              <a:rPr lang="fr-FR" dirty="0">
                <a:hlinkClick r:id="rId5"/>
              </a:rPr>
              <a:t>Relayé sur ce post d’Aline Victor </a:t>
            </a:r>
            <a:r>
              <a:rPr lang="fr-FR" dirty="0" err="1">
                <a:hlinkClick r:id="rId5"/>
              </a:rPr>
              <a:t>AVi’sé</a:t>
            </a:r>
            <a:endParaRPr lang="fr-FR" dirty="0"/>
          </a:p>
          <a:p>
            <a:endParaRPr lang="fr-FR" dirty="0"/>
          </a:p>
        </p:txBody>
      </p:sp>
      <p:pic>
        <p:nvPicPr>
          <p:cNvPr id="7" name="Image 6">
            <a:hlinkClick r:id="rId6"/>
            <a:extLst>
              <a:ext uri="{FF2B5EF4-FFF2-40B4-BE49-F238E27FC236}">
                <a16:creationId xmlns:a16="http://schemas.microsoft.com/office/drawing/2014/main" id="{63520849-0538-FB07-A0EA-8010FA81942E}"/>
              </a:ext>
            </a:extLst>
          </p:cNvPr>
          <p:cNvPicPr>
            <a:picLocks noChangeAspect="1"/>
          </p:cNvPicPr>
          <p:nvPr/>
        </p:nvPicPr>
        <p:blipFill>
          <a:blip r:embed="rId7"/>
          <a:stretch>
            <a:fillRect/>
          </a:stretch>
        </p:blipFill>
        <p:spPr>
          <a:xfrm>
            <a:off x="6268765" y="4649136"/>
            <a:ext cx="3027635" cy="1889777"/>
          </a:xfrm>
          <a:prstGeom prst="rect">
            <a:avLst/>
          </a:prstGeom>
        </p:spPr>
      </p:pic>
    </p:spTree>
    <p:extLst>
      <p:ext uri="{BB962C8B-B14F-4D97-AF65-F5344CB8AC3E}">
        <p14:creationId xmlns:p14="http://schemas.microsoft.com/office/powerpoint/2010/main" val="1919891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C033-C40F-FA79-3E40-11DAA95D9BF1}"/>
            </a:ext>
          </a:extLst>
        </p:cNvPr>
        <p:cNvGrpSpPr/>
        <p:nvPr/>
      </p:nvGrpSpPr>
      <p:grpSpPr>
        <a:xfrm>
          <a:off x="0" y="0"/>
          <a:ext cx="0" cy="0"/>
          <a:chOff x="0" y="0"/>
          <a:chExt cx="0" cy="0"/>
        </a:xfrm>
      </p:grpSpPr>
      <p:pic>
        <p:nvPicPr>
          <p:cNvPr id="8" name="Espace réservé pour une image  7" descr="Une image contenant personne, plein air, arbre, habits&#10;&#10;Description générée automatiquement">
            <a:extLst>
              <a:ext uri="{FF2B5EF4-FFF2-40B4-BE49-F238E27FC236}">
                <a16:creationId xmlns:a16="http://schemas.microsoft.com/office/drawing/2014/main" id="{AA540B6B-C02E-E9AE-5166-B7EFF5D13D9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
        <p:nvSpPr>
          <p:cNvPr id="5" name="Espace réservé du texte 4">
            <a:extLst>
              <a:ext uri="{FF2B5EF4-FFF2-40B4-BE49-F238E27FC236}">
                <a16:creationId xmlns:a16="http://schemas.microsoft.com/office/drawing/2014/main" id="{43918E89-5229-AE00-1D3E-F767E551CE6A}"/>
              </a:ext>
            </a:extLst>
          </p:cNvPr>
          <p:cNvSpPr>
            <a:spLocks noGrp="1"/>
          </p:cNvSpPr>
          <p:nvPr>
            <p:ph type="body" sz="quarter" idx="15"/>
          </p:nvPr>
        </p:nvSpPr>
        <p:spPr>
          <a:xfrm>
            <a:off x="735684" y="1064390"/>
            <a:ext cx="723276" cy="590931"/>
          </a:xfrm>
        </p:spPr>
        <p:txBody>
          <a:bodyPr/>
          <a:lstStyle/>
          <a:p>
            <a:r>
              <a:rPr lang="fr-FR" dirty="0"/>
              <a:t>02</a:t>
            </a:r>
          </a:p>
        </p:txBody>
      </p:sp>
      <p:sp>
        <p:nvSpPr>
          <p:cNvPr id="2" name="Espace réservé du numéro de diapositive 1">
            <a:extLst>
              <a:ext uri="{FF2B5EF4-FFF2-40B4-BE49-F238E27FC236}">
                <a16:creationId xmlns:a16="http://schemas.microsoft.com/office/drawing/2014/main" id="{F6B76AA6-E77B-36C3-2E18-F7B1E6CA310E}"/>
              </a:ext>
            </a:extLst>
          </p:cNvPr>
          <p:cNvSpPr>
            <a:spLocks noGrp="1"/>
          </p:cNvSpPr>
          <p:nvPr>
            <p:ph type="sldNum" sz="quarter" idx="4"/>
          </p:nvPr>
        </p:nvSpPr>
        <p:spPr/>
        <p:txBody>
          <a:bodyPr/>
          <a:lstStyle/>
          <a:p>
            <a:fld id="{F99EF5AE-56D7-4A2B-B0E3-BCC40C43C5F5}" type="slidenum">
              <a:rPr lang="fr-FR" smtClean="0">
                <a:solidFill>
                  <a:schemeClr val="bg1"/>
                </a:solidFill>
              </a:rPr>
              <a:pPr/>
              <a:t>11</a:t>
            </a:fld>
            <a:endParaRPr lang="fr-FR" dirty="0">
              <a:solidFill>
                <a:schemeClr val="bg1"/>
              </a:solidFill>
            </a:endParaRPr>
          </a:p>
        </p:txBody>
      </p:sp>
      <p:sp>
        <p:nvSpPr>
          <p:cNvPr id="3" name="Espace réservé du texte 2">
            <a:extLst>
              <a:ext uri="{FF2B5EF4-FFF2-40B4-BE49-F238E27FC236}">
                <a16:creationId xmlns:a16="http://schemas.microsoft.com/office/drawing/2014/main" id="{0541821D-E546-B6F1-C310-47DCC82850BD}"/>
              </a:ext>
            </a:extLst>
          </p:cNvPr>
          <p:cNvSpPr>
            <a:spLocks noGrp="1"/>
          </p:cNvSpPr>
          <p:nvPr>
            <p:ph type="body" sz="quarter" idx="11"/>
          </p:nvPr>
        </p:nvSpPr>
        <p:spPr>
          <a:xfrm>
            <a:off x="1722777" y="1022640"/>
            <a:ext cx="6268797" cy="681038"/>
          </a:xfrm>
        </p:spPr>
        <p:txBody>
          <a:bodyPr/>
          <a:lstStyle/>
          <a:p>
            <a:r>
              <a:rPr lang="en-US" dirty="0"/>
              <a:t> </a:t>
            </a:r>
            <a:r>
              <a:rPr lang="en-US" dirty="0" err="1"/>
              <a:t>Programme</a:t>
            </a:r>
            <a:r>
              <a:rPr lang="en-US" dirty="0"/>
              <a:t> 2025/2026</a:t>
            </a:r>
          </a:p>
        </p:txBody>
      </p:sp>
      <p:sp>
        <p:nvSpPr>
          <p:cNvPr id="10" name="Forme libre : forme 9">
            <a:extLst>
              <a:ext uri="{FF2B5EF4-FFF2-40B4-BE49-F238E27FC236}">
                <a16:creationId xmlns:a16="http://schemas.microsoft.com/office/drawing/2014/main" id="{80D17598-1C51-2E89-5B9D-7E06AFB67B17}"/>
              </a:ext>
            </a:extLst>
          </p:cNvPr>
          <p:cNvSpPr/>
          <p:nvPr/>
        </p:nvSpPr>
        <p:spPr>
          <a:xfrm rot="20820960">
            <a:off x="11201279" y="4809436"/>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Vieillissement démographique Seniosphere">
            <a:extLst>
              <a:ext uri="{FF2B5EF4-FFF2-40B4-BE49-F238E27FC236}">
                <a16:creationId xmlns:a16="http://schemas.microsoft.com/office/drawing/2014/main" id="{80723B78-4F79-D574-B129-CDCAE0D8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2" y="2923471"/>
            <a:ext cx="5267325" cy="292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93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CA8A-02D0-1316-CBE6-C2652CB547F8}"/>
            </a:ext>
          </a:extLst>
        </p:cNvPr>
        <p:cNvGrpSpPr/>
        <p:nvPr/>
      </p:nvGrpSpPr>
      <p:grpSpPr>
        <a:xfrm>
          <a:off x="0" y="0"/>
          <a:ext cx="0" cy="0"/>
          <a:chOff x="0" y="0"/>
          <a:chExt cx="0" cy="0"/>
        </a:xfrm>
      </p:grpSpPr>
      <p:pic>
        <p:nvPicPr>
          <p:cNvPr id="13" name="Espace réservé pour une image  12" descr="Une image contenant nourriture, personne, assiette, Art culinaire&#10;&#10;Description générée automatiquement">
            <a:extLst>
              <a:ext uri="{FF2B5EF4-FFF2-40B4-BE49-F238E27FC236}">
                <a16:creationId xmlns:a16="http://schemas.microsoft.com/office/drawing/2014/main" id="{D50ACA60-7A7B-B6A1-EE1B-8B44C5BD4E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139" r="26139"/>
          <a:stretch>
            <a:fillRect/>
          </a:stretch>
        </p:blipFill>
        <p:spPr/>
      </p:pic>
      <p:sp>
        <p:nvSpPr>
          <p:cNvPr id="5" name="Titre 4">
            <a:extLst>
              <a:ext uri="{FF2B5EF4-FFF2-40B4-BE49-F238E27FC236}">
                <a16:creationId xmlns:a16="http://schemas.microsoft.com/office/drawing/2014/main" id="{5E3EE9EE-5EFD-4F47-0801-364DA6A9F1DB}"/>
              </a:ext>
            </a:extLst>
          </p:cNvPr>
          <p:cNvSpPr>
            <a:spLocks noGrp="1"/>
          </p:cNvSpPr>
          <p:nvPr>
            <p:ph type="title"/>
          </p:nvPr>
        </p:nvSpPr>
        <p:spPr>
          <a:xfrm>
            <a:off x="3176521" y="44607"/>
            <a:ext cx="8461919" cy="1121633"/>
          </a:xfrm>
        </p:spPr>
        <p:txBody>
          <a:bodyPr/>
          <a:lstStyle/>
          <a:p>
            <a:r>
              <a:rPr lang="fr-FR" b="1" dirty="0"/>
              <a:t>GT SANTÉ ET MEDICO-SOCIAL</a:t>
            </a:r>
            <a:br>
              <a:rPr lang="fr-FR" b="1" dirty="0"/>
            </a:br>
            <a:r>
              <a:rPr lang="fr-FR" sz="2400" dirty="0">
                <a:effectLst/>
                <a:ea typeface="Calibri" panose="020F0502020204030204" pitchFamily="34" charset="0"/>
              </a:rPr>
              <a:t>Conseil National de la Restauration Collective (CNRC)</a:t>
            </a:r>
            <a:endParaRPr lang="fr-FR" dirty="0"/>
          </a:p>
        </p:txBody>
      </p:sp>
      <p:sp>
        <p:nvSpPr>
          <p:cNvPr id="6" name="Forme libre : forme 5">
            <a:extLst>
              <a:ext uri="{FF2B5EF4-FFF2-40B4-BE49-F238E27FC236}">
                <a16:creationId xmlns:a16="http://schemas.microsoft.com/office/drawing/2014/main" id="{B8C63C7B-F39E-A326-9662-C96AF8EFA7A1}"/>
              </a:ext>
            </a:extLst>
          </p:cNvPr>
          <p:cNvSpPr/>
          <p:nvPr/>
        </p:nvSpPr>
        <p:spPr>
          <a:xfrm rot="20820960">
            <a:off x="1072724" y="732994"/>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rgbClr val="E959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941B65E2-D0D2-6762-607F-9149648A58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 name="Espace réservé du numéro de diapositive 1">
            <a:extLst>
              <a:ext uri="{FF2B5EF4-FFF2-40B4-BE49-F238E27FC236}">
                <a16:creationId xmlns:a16="http://schemas.microsoft.com/office/drawing/2014/main" id="{D5956493-89D4-E8C1-14DA-3ADC7029E44F}"/>
              </a:ext>
            </a:extLst>
          </p:cNvPr>
          <p:cNvSpPr>
            <a:spLocks noGrp="1"/>
          </p:cNvSpPr>
          <p:nvPr>
            <p:ph type="sldNum" sz="quarter" idx="4"/>
          </p:nvPr>
        </p:nvSpPr>
        <p:spPr/>
        <p:txBody>
          <a:bodyPr/>
          <a:lstStyle/>
          <a:p>
            <a:fld id="{F99EF5AE-56D7-4A2B-B0E3-BCC40C43C5F5}" type="slidenum">
              <a:rPr lang="fr-FR" smtClean="0"/>
              <a:pPr/>
              <a:t>12</a:t>
            </a:fld>
            <a:endParaRPr lang="fr-FR"/>
          </a:p>
        </p:txBody>
      </p:sp>
      <p:sp>
        <p:nvSpPr>
          <p:cNvPr id="9" name="Espace réservé du texte 8">
            <a:extLst>
              <a:ext uri="{FF2B5EF4-FFF2-40B4-BE49-F238E27FC236}">
                <a16:creationId xmlns:a16="http://schemas.microsoft.com/office/drawing/2014/main" id="{9DEE4628-1EA6-3FA4-BD57-D88C23668201}"/>
              </a:ext>
            </a:extLst>
          </p:cNvPr>
          <p:cNvSpPr>
            <a:spLocks noGrp="1"/>
          </p:cNvSpPr>
          <p:nvPr>
            <p:ph type="body" sz="quarter" idx="23"/>
          </p:nvPr>
        </p:nvSpPr>
        <p:spPr>
          <a:xfrm>
            <a:off x="2900970" y="1166239"/>
            <a:ext cx="8446500" cy="5329153"/>
          </a:xfrm>
        </p:spPr>
        <p:txBody>
          <a:bodyPr/>
          <a:lstStyle/>
          <a:p>
            <a:r>
              <a:rPr kumimoji="0" lang="fr-FR" sz="1400" b="1" i="0" u="none" strike="noStrike" kern="0" cap="none" spc="0" normalizeH="0" baseline="0" noProof="0" dirty="0">
                <a:ln>
                  <a:noFill/>
                </a:ln>
                <a:solidFill>
                  <a:schemeClr val="accent4">
                    <a:lumMod val="75000"/>
                  </a:schemeClr>
                </a:solidFill>
                <a:effectLst/>
                <a:uLnTx/>
                <a:uFillTx/>
                <a:latin typeface="Calibri" panose="020F0502020204030204" pitchFamily="34" charset="0"/>
                <a:ea typeface="Times New Roman" panose="02020603050405020304" pitchFamily="18" charset="0"/>
              </a:rPr>
              <a:t> </a:t>
            </a:r>
            <a:r>
              <a:rPr kumimoji="0" lang="fr-FR" sz="1800" b="1" i="0" u="none" strike="noStrike" kern="0" cap="none" spc="0" normalizeH="0" baseline="0" noProof="0" dirty="0">
                <a:ln>
                  <a:noFill/>
                </a:ln>
                <a:solidFill>
                  <a:schemeClr val="accent4">
                    <a:lumMod val="75000"/>
                  </a:schemeClr>
                </a:solidFill>
                <a:effectLst/>
                <a:uLnTx/>
                <a:uFillTx/>
                <a:latin typeface="Work Sans Black" pitchFamily="2" charset="0"/>
                <a:ea typeface="Times New Roman" panose="02020603050405020304" pitchFamily="18" charset="0"/>
              </a:rPr>
              <a:t>&gt;</a:t>
            </a:r>
            <a:r>
              <a:rPr lang="fr-FR" sz="1800" b="1" kern="0" dirty="0">
                <a:solidFill>
                  <a:schemeClr val="accent4">
                    <a:lumMod val="75000"/>
                  </a:schemeClr>
                </a:solidFill>
                <a:latin typeface="Work Sans Black" pitchFamily="2" charset="0"/>
                <a:ea typeface="Times New Roman" panose="02020603050405020304" pitchFamily="18" charset="0"/>
              </a:rPr>
              <a:t>L</a:t>
            </a:r>
            <a:r>
              <a:rPr kumimoji="0" lang="fr-FR" sz="1800" b="1" i="0" u="none" strike="noStrike" kern="0" cap="none" spc="0" normalizeH="0" baseline="0" noProof="0" dirty="0" err="1">
                <a:ln>
                  <a:noFill/>
                </a:ln>
                <a:solidFill>
                  <a:schemeClr val="accent4">
                    <a:lumMod val="75000"/>
                  </a:schemeClr>
                </a:solidFill>
                <a:effectLst/>
                <a:uLnTx/>
                <a:uFillTx/>
                <a:latin typeface="Work Sans Black" pitchFamily="2" charset="0"/>
                <a:ea typeface="Times New Roman" panose="02020603050405020304" pitchFamily="18" charset="0"/>
              </a:rPr>
              <a:t>anc</a:t>
            </a:r>
            <a:r>
              <a:rPr lang="fr-FR" sz="1800" b="1" kern="0" dirty="0" err="1">
                <a:solidFill>
                  <a:schemeClr val="accent4">
                    <a:lumMod val="75000"/>
                  </a:schemeClr>
                </a:solidFill>
                <a:latin typeface="Work Sans Black" pitchFamily="2" charset="0"/>
                <a:ea typeface="Times New Roman" panose="02020603050405020304" pitchFamily="18" charset="0"/>
              </a:rPr>
              <a:t>ement</a:t>
            </a:r>
            <a:r>
              <a:rPr lang="fr-FR" sz="1800" b="1" kern="0" dirty="0">
                <a:solidFill>
                  <a:schemeClr val="accent4">
                    <a:lumMod val="75000"/>
                  </a:schemeClr>
                </a:solidFill>
                <a:latin typeface="Work Sans Black" pitchFamily="2" charset="0"/>
                <a:ea typeface="Times New Roman" panose="02020603050405020304" pitchFamily="18" charset="0"/>
              </a:rPr>
              <a:t> du GT santé et médico social </a:t>
            </a:r>
            <a:endParaRPr kumimoji="0" lang="fr-FR" sz="1800" b="1" i="0" u="none" strike="noStrike" kern="0" cap="none" spc="0" normalizeH="0" baseline="0" noProof="0" dirty="0">
              <a:ln>
                <a:noFill/>
              </a:ln>
              <a:solidFill>
                <a:schemeClr val="accent4">
                  <a:lumMod val="75000"/>
                </a:schemeClr>
              </a:solidFill>
              <a:effectLst/>
              <a:uLnTx/>
              <a:uFillTx/>
              <a:latin typeface="Work Sans Black" pitchFamily="2" charset="0"/>
              <a:ea typeface="Times New Roman" panose="02020603050405020304" pitchFamily="18" charset="0"/>
            </a:endParaRPr>
          </a:p>
          <a:p>
            <a:endParaRPr lang="fr-FR" sz="1400" b="1" kern="0" dirty="0">
              <a:solidFill>
                <a:sysClr val="windowText" lastClr="000000"/>
              </a:solidFill>
              <a:latin typeface="Calibri" panose="020F0502020204030204" pitchFamily="34" charset="0"/>
            </a:endParaRPr>
          </a:p>
          <a:p>
            <a:pPr algn="l"/>
            <a:r>
              <a:rPr lang="fr-FR" sz="1400" b="1" dirty="0"/>
              <a:t>Rencontre certains freins pour mettre en </a:t>
            </a:r>
            <a:r>
              <a:rPr lang="fr-FR" sz="1400" b="1" dirty="0" err="1"/>
              <a:t>oeuvre</a:t>
            </a:r>
            <a:r>
              <a:rPr lang="fr-FR" sz="1400" b="1" dirty="0"/>
              <a:t> les dispositions des Lois </a:t>
            </a:r>
            <a:r>
              <a:rPr lang="fr-FR" sz="1400" b="1" dirty="0" err="1"/>
              <a:t>EGAlim,AGEC</a:t>
            </a:r>
            <a:r>
              <a:rPr lang="fr-FR" sz="1400" b="1" dirty="0"/>
              <a:t> et Climat &amp;Résilience (CF Bilan des Achats EGALIM 2023 )</a:t>
            </a:r>
          </a:p>
          <a:p>
            <a:pPr algn="l"/>
            <a:endParaRPr lang="fr-FR" sz="1400" b="1" dirty="0"/>
          </a:p>
          <a:p>
            <a:pPr marL="171450" indent="-171450" algn="l">
              <a:buFont typeface="Wingdings" panose="05000000000000000000" pitchFamily="2" charset="2"/>
              <a:buChar char="§"/>
            </a:pPr>
            <a:r>
              <a:rPr lang="fr-FR" b="1" dirty="0"/>
              <a:t> </a:t>
            </a:r>
            <a:r>
              <a:rPr lang="fr-FR" dirty="0"/>
              <a:t>La</a:t>
            </a:r>
            <a:r>
              <a:rPr lang="fr-FR" b="1" dirty="0"/>
              <a:t> </a:t>
            </a:r>
            <a:r>
              <a:rPr lang="fr-FR" dirty="0"/>
              <a:t>complexité du secteur : plusieurs profils de patients/résidents, adaptation des professionnels du secteur ;</a:t>
            </a:r>
          </a:p>
          <a:p>
            <a:pPr marL="171450" indent="-171450" algn="l">
              <a:buFont typeface="Wingdings" panose="05000000000000000000" pitchFamily="2" charset="2"/>
              <a:buChar char="§"/>
            </a:pPr>
            <a:r>
              <a:rPr lang="fr-FR" dirty="0"/>
              <a:t> Les contraintes d'ordre organisationnel et logistique;</a:t>
            </a:r>
          </a:p>
          <a:p>
            <a:pPr marL="171450" indent="-171450" algn="l">
              <a:buFont typeface="Wingdings" panose="05000000000000000000" pitchFamily="2" charset="2"/>
              <a:buChar char="§"/>
            </a:pPr>
            <a:r>
              <a:rPr lang="fr-FR" dirty="0"/>
              <a:t> Les contraintes d'ordre budgétaire ;</a:t>
            </a:r>
          </a:p>
          <a:p>
            <a:pPr marL="171450" indent="-171450" algn="l">
              <a:buFont typeface="Wingdings" panose="05000000000000000000" pitchFamily="2" charset="2"/>
              <a:buChar char="§"/>
            </a:pPr>
            <a:r>
              <a:rPr lang="fr-FR" dirty="0"/>
              <a:t> Les contraintes en termes de ressources humaines et de compétences associées.</a:t>
            </a:r>
          </a:p>
          <a:p>
            <a:pPr marL="171450" indent="-171450" algn="l">
              <a:buFont typeface="Wingdings" panose="05000000000000000000" pitchFamily="2" charset="2"/>
              <a:buChar char="§"/>
            </a:pPr>
            <a:endParaRPr lang="fr-FR" sz="1600" dirty="0"/>
          </a:p>
          <a:p>
            <a:r>
              <a:rPr lang="fr-FR" sz="1600" b="1" dirty="0"/>
              <a:t>Objectif du GT santé et médico-social :</a:t>
            </a:r>
          </a:p>
          <a:p>
            <a:r>
              <a:rPr lang="fr-FR" sz="1400" b="1" dirty="0">
                <a:solidFill>
                  <a:schemeClr val="accent4"/>
                </a:solidFill>
              </a:rPr>
              <a:t>Prendre en compte les  spécificités des établissements de restauration collective des secteurs de la santé et médico-social et accompagner de manière adaptée les  opérateurs</a:t>
            </a:r>
            <a:endParaRPr lang="fr-FR" b="1" dirty="0">
              <a:solidFill>
                <a:schemeClr val="accent4"/>
              </a:solidFill>
            </a:endParaRPr>
          </a:p>
          <a:p>
            <a:r>
              <a:rPr lang="fr-FR" b="1" dirty="0"/>
              <a:t> </a:t>
            </a:r>
          </a:p>
          <a:p>
            <a:endParaRPr lang="fr-FR" b="1" dirty="0"/>
          </a:p>
          <a:p>
            <a:r>
              <a:rPr lang="fr-FR" sz="1600" b="1" dirty="0"/>
              <a:t>Présidents</a:t>
            </a:r>
          </a:p>
          <a:p>
            <a:r>
              <a:rPr lang="fr-FR" b="1" dirty="0"/>
              <a:t> Nathalie  LEVIN ANAP Ingénieur Qualité –porte le projet Alimentation durable </a:t>
            </a:r>
          </a:p>
          <a:p>
            <a:r>
              <a:rPr lang="fr-FR" b="1" dirty="0"/>
              <a:t>Thomas LALOU - </a:t>
            </a:r>
            <a:r>
              <a:rPr lang="fr-FR" dirty="0">
                <a:effectLst/>
                <a:latin typeface="Marianne"/>
                <a:ea typeface="Calibri" panose="020F0502020204030204" pitchFamily="34" charset="0"/>
                <a:cs typeface="Times New Roman" panose="02020603050405020304" pitchFamily="18" charset="0"/>
              </a:rPr>
              <a:t>co-président (UDIHR et RESTAU’CO)-Ingénieur Restauration Hospitaliè</a:t>
            </a:r>
            <a:r>
              <a:rPr lang="fr-FR" dirty="0">
                <a:latin typeface="Marianne"/>
                <a:ea typeface="Calibri" panose="020F0502020204030204" pitchFamily="34" charset="0"/>
                <a:cs typeface="Times New Roman" panose="02020603050405020304" pitchFamily="18" charset="0"/>
              </a:rPr>
              <a:t>re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effectLst/>
              <a:latin typeface="Marianne"/>
              <a:ea typeface="Calibri" panose="020F0502020204030204" pitchFamily="34" charset="0"/>
              <a:cs typeface="Times New Roman" panose="02020603050405020304" pitchFamily="18" charset="0"/>
            </a:endParaRPr>
          </a:p>
          <a:p>
            <a:r>
              <a:rPr lang="fr-FR" sz="1600" b="1" dirty="0"/>
              <a:t>périmètre : </a:t>
            </a:r>
            <a:r>
              <a:rPr lang="fr-FR" dirty="0">
                <a:effectLst/>
                <a:latin typeface="Marianne"/>
                <a:ea typeface="Calibri" panose="020F0502020204030204" pitchFamily="34" charset="0"/>
                <a:cs typeface="Times New Roman" panose="02020603050405020304" pitchFamily="18" charset="0"/>
              </a:rPr>
              <a:t>les EHPAD, les RA, les RSS, les établissements des personnes en situation de handicap (enfants et adultes), les CH, les MECS, les établissements de soin et de réadaptation, les centres de lutte contre le cancer, et l’activité portage à domicile réalisé par les unités de production des établissements du périmètre.</a:t>
            </a:r>
          </a:p>
          <a:p>
            <a:pPr algn="just">
              <a:lnSpc>
                <a:spcPct val="107000"/>
              </a:lnSpc>
              <a:spcAft>
                <a:spcPts val="800"/>
              </a:spcAft>
            </a:pPr>
            <a:endParaRPr lang="fr-FR" b="1" dirty="0">
              <a:latin typeface="Marianne"/>
              <a:ea typeface="Calibri" panose="020F0502020204030204" pitchFamily="34" charset="0"/>
              <a:cs typeface="Times New Roman" panose="02020603050405020304" pitchFamily="18" charset="0"/>
            </a:endParaRPr>
          </a:p>
          <a:p>
            <a:pPr algn="just">
              <a:lnSpc>
                <a:spcPct val="107000"/>
              </a:lnSpc>
              <a:spcAft>
                <a:spcPts val="800"/>
              </a:spcAft>
            </a:pPr>
            <a:r>
              <a:rPr lang="fr-FR" b="1" dirty="0">
                <a:effectLst/>
                <a:latin typeface="Marianne"/>
                <a:ea typeface="Calibri" panose="020F0502020204030204" pitchFamily="34" charset="0"/>
                <a:cs typeface="Times New Roman" panose="02020603050405020304" pitchFamily="18" charset="0"/>
              </a:rPr>
              <a:t>PARTIES PRENANTES Toutes les fédérations et associations liées à la Santé et au Medico social ( FHF, </a:t>
            </a:r>
            <a:r>
              <a:rPr lang="fr-FR" b="1" dirty="0" err="1">
                <a:effectLst/>
                <a:latin typeface="Marianne"/>
                <a:ea typeface="Calibri" panose="020F0502020204030204" pitchFamily="34" charset="0"/>
                <a:cs typeface="Times New Roman" panose="02020603050405020304" pitchFamily="18" charset="0"/>
              </a:rPr>
              <a:t>Fedesap</a:t>
            </a:r>
            <a:r>
              <a:rPr lang="fr-FR" b="1" dirty="0">
                <a:effectLst/>
                <a:latin typeface="Marianne"/>
                <a:ea typeface="Calibri" panose="020F0502020204030204" pitchFamily="34" charset="0"/>
                <a:cs typeface="Times New Roman" panose="02020603050405020304" pitchFamily="18" charset="0"/>
              </a:rPr>
              <a:t>, Collectif de lutte contre la Dénutrition , AFDN , SNRC,FNAQPA,….)</a:t>
            </a:r>
          </a:p>
          <a:p>
            <a:pPr algn="just">
              <a:lnSpc>
                <a:spcPct val="107000"/>
              </a:lnSpc>
              <a:spcAft>
                <a:spcPts val="800"/>
              </a:spcAft>
            </a:pPr>
            <a:endParaRPr lang="fr-FR" sz="1100" b="1" dirty="0">
              <a:effectLst/>
              <a:latin typeface="Marianne"/>
              <a:ea typeface="Calibri" panose="020F0502020204030204" pitchFamily="34" charset="0"/>
              <a:cs typeface="Times New Roman" panose="02020603050405020304" pitchFamily="18" charset="0"/>
            </a:endParaRPr>
          </a:p>
          <a:p>
            <a:pPr algn="just">
              <a:lnSpc>
                <a:spcPct val="107000"/>
              </a:lnSpc>
              <a:spcAft>
                <a:spcPts val="800"/>
              </a:spcAft>
            </a:pPr>
            <a:endParaRPr lang="fr-FR" sz="1100" b="1" dirty="0">
              <a:effectLst/>
              <a:latin typeface="Marianne"/>
              <a:ea typeface="Calibri" panose="020F0502020204030204" pitchFamily="34" charset="0"/>
              <a:cs typeface="Times New Roman" panose="02020603050405020304" pitchFamily="18" charset="0"/>
            </a:endParaRPr>
          </a:p>
          <a:p>
            <a:pPr algn="just">
              <a:lnSpc>
                <a:spcPct val="107000"/>
              </a:lnSpc>
              <a:spcAft>
                <a:spcPts val="800"/>
              </a:spcAft>
            </a:pPr>
            <a:endParaRPr lang="fr-FR"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100" b="1" dirty="0"/>
          </a:p>
          <a:p>
            <a:endParaRPr lang="fr-FR" sz="1100" b="1" dirty="0"/>
          </a:p>
          <a:p>
            <a:pPr algn="l"/>
            <a:endParaRPr lang="fr-FR" sz="1100" b="1" dirty="0"/>
          </a:p>
        </p:txBody>
      </p:sp>
    </p:spTree>
    <p:extLst>
      <p:ext uri="{BB962C8B-B14F-4D97-AF65-F5344CB8AC3E}">
        <p14:creationId xmlns:p14="http://schemas.microsoft.com/office/powerpoint/2010/main" val="4287279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0BBA2-5399-5563-918D-31B36779C00E}"/>
            </a:ext>
          </a:extLst>
        </p:cNvPr>
        <p:cNvGrpSpPr/>
        <p:nvPr/>
      </p:nvGrpSpPr>
      <p:grpSpPr>
        <a:xfrm>
          <a:off x="0" y="0"/>
          <a:ext cx="0" cy="0"/>
          <a:chOff x="0" y="0"/>
          <a:chExt cx="0" cy="0"/>
        </a:xfrm>
      </p:grpSpPr>
      <p:pic>
        <p:nvPicPr>
          <p:cNvPr id="13" name="Espace réservé pour une image  12" descr="Une image contenant nourriture, personne, assiette, Art culinaire&#10;&#10;Description générée automatiquement">
            <a:extLst>
              <a:ext uri="{FF2B5EF4-FFF2-40B4-BE49-F238E27FC236}">
                <a16:creationId xmlns:a16="http://schemas.microsoft.com/office/drawing/2014/main" id="{4D37BEAE-F558-93C4-EE18-31C4DDF3056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139" r="26139"/>
          <a:stretch>
            <a:fillRect/>
          </a:stretch>
        </p:blipFill>
        <p:spPr/>
      </p:pic>
      <p:sp>
        <p:nvSpPr>
          <p:cNvPr id="5" name="Titre 4">
            <a:extLst>
              <a:ext uri="{FF2B5EF4-FFF2-40B4-BE49-F238E27FC236}">
                <a16:creationId xmlns:a16="http://schemas.microsoft.com/office/drawing/2014/main" id="{97D5158D-F645-359A-E017-DEC3B1FC28B5}"/>
              </a:ext>
            </a:extLst>
          </p:cNvPr>
          <p:cNvSpPr>
            <a:spLocks noGrp="1"/>
          </p:cNvSpPr>
          <p:nvPr>
            <p:ph type="title"/>
          </p:nvPr>
        </p:nvSpPr>
        <p:spPr>
          <a:xfrm>
            <a:off x="3176521" y="44607"/>
            <a:ext cx="8461919" cy="1121633"/>
          </a:xfrm>
        </p:spPr>
        <p:txBody>
          <a:bodyPr/>
          <a:lstStyle/>
          <a:p>
            <a:r>
              <a:rPr lang="fr-FR" b="1" dirty="0"/>
              <a:t>GT SANTÉ ET MEDICO-SOCIAL</a:t>
            </a:r>
            <a:br>
              <a:rPr lang="fr-FR" b="1" dirty="0"/>
            </a:br>
            <a:r>
              <a:rPr lang="fr-FR" sz="2400" dirty="0">
                <a:effectLst/>
                <a:ea typeface="Calibri" panose="020F0502020204030204" pitchFamily="34" charset="0"/>
              </a:rPr>
              <a:t>Conseil National de la Restauration Collective (CNRC)</a:t>
            </a:r>
            <a:endParaRPr lang="fr-FR" dirty="0"/>
          </a:p>
        </p:txBody>
      </p:sp>
      <p:sp>
        <p:nvSpPr>
          <p:cNvPr id="6" name="Forme libre : forme 5">
            <a:extLst>
              <a:ext uri="{FF2B5EF4-FFF2-40B4-BE49-F238E27FC236}">
                <a16:creationId xmlns:a16="http://schemas.microsoft.com/office/drawing/2014/main" id="{333219AD-524A-0603-688C-8178D2C9720B}"/>
              </a:ext>
            </a:extLst>
          </p:cNvPr>
          <p:cNvSpPr/>
          <p:nvPr/>
        </p:nvSpPr>
        <p:spPr>
          <a:xfrm rot="20820960">
            <a:off x="1072724" y="732994"/>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649B1939-B054-06B1-B9C6-58A89FA7B8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 name="Espace réservé du numéro de diapositive 1">
            <a:extLst>
              <a:ext uri="{FF2B5EF4-FFF2-40B4-BE49-F238E27FC236}">
                <a16:creationId xmlns:a16="http://schemas.microsoft.com/office/drawing/2014/main" id="{EA4AC376-4D1C-DFEB-B930-72001FC1AF71}"/>
              </a:ext>
            </a:extLst>
          </p:cNvPr>
          <p:cNvSpPr>
            <a:spLocks noGrp="1"/>
          </p:cNvSpPr>
          <p:nvPr>
            <p:ph type="sldNum" sz="quarter" idx="4"/>
          </p:nvPr>
        </p:nvSpPr>
        <p:spPr/>
        <p:txBody>
          <a:bodyPr/>
          <a:lstStyle/>
          <a:p>
            <a:fld id="{F99EF5AE-56D7-4A2B-B0E3-BCC40C43C5F5}" type="slidenum">
              <a:rPr lang="fr-FR" smtClean="0"/>
              <a:pPr/>
              <a:t>13</a:t>
            </a:fld>
            <a:endParaRPr lang="fr-FR"/>
          </a:p>
        </p:txBody>
      </p:sp>
      <p:sp>
        <p:nvSpPr>
          <p:cNvPr id="9" name="Espace réservé du texte 8">
            <a:extLst>
              <a:ext uri="{FF2B5EF4-FFF2-40B4-BE49-F238E27FC236}">
                <a16:creationId xmlns:a16="http://schemas.microsoft.com/office/drawing/2014/main" id="{66E132E9-B14E-D221-414E-E2F9795065DC}"/>
              </a:ext>
            </a:extLst>
          </p:cNvPr>
          <p:cNvSpPr>
            <a:spLocks noGrp="1"/>
          </p:cNvSpPr>
          <p:nvPr>
            <p:ph type="body" sz="quarter" idx="23"/>
          </p:nvPr>
        </p:nvSpPr>
        <p:spPr>
          <a:xfrm>
            <a:off x="2900970" y="1166239"/>
            <a:ext cx="8446500" cy="5469609"/>
          </a:xfrm>
        </p:spPr>
        <p:txBody>
          <a:bodyPr/>
          <a:lstStyle/>
          <a:p>
            <a:r>
              <a:rPr kumimoji="0" lang="fr-FR" sz="1400" b="1" i="0" u="none" strike="noStrike" kern="0" cap="none" spc="0" normalizeH="0" baseline="0" noProof="0" dirty="0">
                <a:ln>
                  <a:noFill/>
                </a:ln>
                <a:solidFill>
                  <a:schemeClr val="accent4">
                    <a:lumMod val="75000"/>
                  </a:schemeClr>
                </a:solidFill>
                <a:effectLst/>
                <a:uLnTx/>
                <a:uFillTx/>
                <a:latin typeface="Calibri" panose="020F0502020204030204" pitchFamily="34" charset="0"/>
                <a:ea typeface="Times New Roman" panose="02020603050405020304" pitchFamily="18" charset="0"/>
              </a:rPr>
              <a:t> </a:t>
            </a:r>
            <a:r>
              <a:rPr kumimoji="0" lang="fr-FR" sz="1800" b="1" i="0" u="none" strike="noStrike" kern="0" cap="none" spc="0" normalizeH="0" baseline="0" noProof="0" dirty="0">
                <a:ln>
                  <a:noFill/>
                </a:ln>
                <a:solidFill>
                  <a:schemeClr val="accent4">
                    <a:lumMod val="75000"/>
                  </a:schemeClr>
                </a:solidFill>
                <a:effectLst/>
                <a:uLnTx/>
                <a:uFillTx/>
                <a:latin typeface="Work Sans Black" pitchFamily="2" charset="0"/>
                <a:ea typeface="Times New Roman" panose="02020603050405020304" pitchFamily="18" charset="0"/>
              </a:rPr>
              <a:t>&gt;</a:t>
            </a:r>
            <a:r>
              <a:rPr lang="fr-FR" sz="1800" b="1" kern="0" dirty="0">
                <a:solidFill>
                  <a:schemeClr val="accent4">
                    <a:lumMod val="75000"/>
                  </a:schemeClr>
                </a:solidFill>
                <a:latin typeface="Work Sans Black" pitchFamily="2" charset="0"/>
                <a:ea typeface="Times New Roman" panose="02020603050405020304" pitchFamily="18" charset="0"/>
              </a:rPr>
              <a:t>L</a:t>
            </a:r>
            <a:r>
              <a:rPr kumimoji="0" lang="fr-FR" sz="1800" b="1" i="0" u="none" strike="noStrike" kern="0" cap="none" spc="0" normalizeH="0" baseline="0" noProof="0" dirty="0" err="1">
                <a:ln>
                  <a:noFill/>
                </a:ln>
                <a:solidFill>
                  <a:schemeClr val="accent4">
                    <a:lumMod val="75000"/>
                  </a:schemeClr>
                </a:solidFill>
                <a:effectLst/>
                <a:uLnTx/>
                <a:uFillTx/>
                <a:latin typeface="Work Sans Black" pitchFamily="2" charset="0"/>
                <a:ea typeface="Times New Roman" panose="02020603050405020304" pitchFamily="18" charset="0"/>
              </a:rPr>
              <a:t>anc</a:t>
            </a:r>
            <a:r>
              <a:rPr lang="fr-FR" sz="1800" b="1" kern="0" dirty="0" err="1">
                <a:solidFill>
                  <a:schemeClr val="accent4">
                    <a:lumMod val="75000"/>
                  </a:schemeClr>
                </a:solidFill>
                <a:latin typeface="Work Sans Black" pitchFamily="2" charset="0"/>
                <a:ea typeface="Times New Roman" panose="02020603050405020304" pitchFamily="18" charset="0"/>
              </a:rPr>
              <a:t>ement</a:t>
            </a:r>
            <a:r>
              <a:rPr lang="fr-FR" sz="1800" b="1" kern="0" dirty="0">
                <a:solidFill>
                  <a:schemeClr val="accent4">
                    <a:lumMod val="75000"/>
                  </a:schemeClr>
                </a:solidFill>
                <a:latin typeface="Work Sans Black" pitchFamily="2" charset="0"/>
                <a:ea typeface="Times New Roman" panose="02020603050405020304" pitchFamily="18" charset="0"/>
              </a:rPr>
              <a:t> du GT santé et médico social </a:t>
            </a:r>
            <a:endParaRPr kumimoji="0" lang="fr-FR" sz="1800" b="1" i="0" u="none" strike="noStrike" kern="0" cap="none" spc="0" normalizeH="0" baseline="0" noProof="0" dirty="0">
              <a:ln>
                <a:noFill/>
              </a:ln>
              <a:solidFill>
                <a:schemeClr val="accent4">
                  <a:lumMod val="75000"/>
                </a:schemeClr>
              </a:solidFill>
              <a:effectLst/>
              <a:uLnTx/>
              <a:uFillTx/>
              <a:latin typeface="Work Sans Black" pitchFamily="2" charset="0"/>
              <a:ea typeface="Times New Roman" panose="02020603050405020304" pitchFamily="18" charset="0"/>
            </a:endParaRPr>
          </a:p>
          <a:p>
            <a:endParaRPr lang="fr-FR" sz="1400" b="1" kern="0" dirty="0">
              <a:solidFill>
                <a:sysClr val="windowText" lastClr="000000"/>
              </a:solidFill>
              <a:latin typeface="Calibri" panose="020F0502020204030204" pitchFamily="34" charset="0"/>
            </a:endParaRPr>
          </a:p>
          <a:p>
            <a:pPr algn="just">
              <a:lnSpc>
                <a:spcPct val="107000"/>
              </a:lnSpc>
              <a:spcAft>
                <a:spcPts val="800"/>
              </a:spcAft>
            </a:pPr>
            <a:r>
              <a:rPr lang="fr-FR" sz="1400" b="1" dirty="0">
                <a:effectLst/>
                <a:latin typeface="Marianne"/>
                <a:ea typeface="Calibri" panose="020F0502020204030204" pitchFamily="34" charset="0"/>
                <a:cs typeface="Times New Roman" panose="02020603050405020304" pitchFamily="18" charset="0"/>
              </a:rPr>
              <a:t>Axe prioritaire n°1</a:t>
            </a:r>
            <a:r>
              <a:rPr lang="fr-FR" sz="1400" dirty="0">
                <a:effectLst/>
                <a:latin typeface="Marianne"/>
                <a:ea typeface="Calibri" panose="020F0502020204030204" pitchFamily="34" charset="0"/>
                <a:cs typeface="Times New Roman" panose="02020603050405020304" pitchFamily="18" charset="0"/>
              </a:rPr>
              <a:t> :Identifier des freins et leviers pour engendrer des économies mobilisables pour des approvisionnements en produits durables et de qualité, en particulier la </a:t>
            </a:r>
            <a:r>
              <a:rPr lang="fr-FR" sz="1400" b="1" dirty="0">
                <a:effectLst/>
                <a:latin typeface="Marianne"/>
                <a:ea typeface="Calibri" panose="020F0502020204030204" pitchFamily="34" charset="0"/>
                <a:cs typeface="Times New Roman" panose="02020603050405020304" pitchFamily="18" charset="0"/>
              </a:rPr>
              <a:t>lutte contre le gaspillage alimentaire </a:t>
            </a:r>
            <a:r>
              <a:rPr lang="fr-FR" sz="1400" b="1" dirty="0">
                <a:effectLst/>
                <a:highlight>
                  <a:srgbClr val="FFFFFF"/>
                </a:highlight>
                <a:latin typeface="Marianne"/>
                <a:ea typeface="Calibri" panose="020F0502020204030204" pitchFamily="34" charset="0"/>
                <a:cs typeface="Times New Roman" panose="02020603050405020304" pitchFamily="18" charset="0"/>
              </a:rPr>
              <a:t>et l'adaptation de l'offre alimentaire</a:t>
            </a:r>
            <a:r>
              <a:rPr lang="fr-FR" sz="1400" dirty="0">
                <a:effectLst/>
                <a:highlight>
                  <a:srgbClr val="FFFFFF"/>
                </a:highlight>
                <a:latin typeface="Marianne"/>
                <a:ea typeface="Calibri" panose="020F0502020204030204" pitchFamily="34" charset="0"/>
                <a:cs typeface="Times New Roman" panose="02020603050405020304" pitchFamily="18" charset="0"/>
              </a:rPr>
              <a:t>. </a:t>
            </a:r>
            <a:endParaRPr lang="fr-FR" sz="1000" b="1" dirty="0">
              <a:effectLst/>
              <a:highlight>
                <a:srgbClr val="FFFFFF"/>
              </a:highlight>
              <a:latin typeface="Marianne"/>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highlight>
                  <a:srgbClr val="FFFFFF"/>
                </a:highlight>
                <a:latin typeface="Marianne"/>
                <a:ea typeface="Calibri" panose="020F0502020204030204" pitchFamily="34" charset="0"/>
                <a:cs typeface="Times New Roman" panose="02020603050405020304" pitchFamily="18" charset="0"/>
              </a:rPr>
              <a:t>En lien avec la lutte contre le gaspillage alimentaire, l'objectif </a:t>
            </a:r>
            <a:r>
              <a:rPr lang="fr-FR" sz="1400" dirty="0">
                <a:highlight>
                  <a:srgbClr val="FFFFFF"/>
                </a:highlight>
                <a:latin typeface="Marianne"/>
                <a:ea typeface="Calibri" panose="020F0502020204030204" pitchFamily="34" charset="0"/>
                <a:cs typeface="Times New Roman" panose="02020603050405020304" pitchFamily="18" charset="0"/>
              </a:rPr>
              <a:t>d’</a:t>
            </a:r>
            <a:r>
              <a:rPr lang="fr-FR" sz="1400" dirty="0">
                <a:effectLst/>
                <a:highlight>
                  <a:srgbClr val="FFFFFF"/>
                </a:highlight>
                <a:latin typeface="Marianne"/>
                <a:ea typeface="Calibri" panose="020F0502020204030204" pitchFamily="34" charset="0"/>
                <a:cs typeface="Times New Roman" panose="02020603050405020304" pitchFamily="18" charset="0"/>
              </a:rPr>
              <a:t> améliorer l'offre alimentaire et </a:t>
            </a:r>
            <a:r>
              <a:rPr lang="fr-FR" sz="1400" i="1" dirty="0">
                <a:effectLst/>
                <a:highlight>
                  <a:srgbClr val="FFFFFF"/>
                </a:highlight>
                <a:latin typeface="Marianne"/>
                <a:ea typeface="Calibri" panose="020F0502020204030204" pitchFamily="34" charset="0"/>
                <a:cs typeface="Times New Roman" panose="02020603050405020304" pitchFamily="18" charset="0"/>
              </a:rPr>
              <a:t>in fine</a:t>
            </a:r>
            <a:r>
              <a:rPr lang="fr-FR" sz="1400" dirty="0">
                <a:effectLst/>
                <a:highlight>
                  <a:srgbClr val="FFFFFF"/>
                </a:highlight>
                <a:latin typeface="Marianne"/>
                <a:ea typeface="Calibri" panose="020F0502020204030204" pitchFamily="34" charset="0"/>
                <a:cs typeface="Times New Roman" panose="02020603050405020304" pitchFamily="18" charset="0"/>
              </a:rPr>
              <a:t> le bien-être et la bonne santé des convives</a:t>
            </a:r>
            <a:r>
              <a:rPr lang="fr-FR" sz="1400" dirty="0">
                <a:effectLst/>
                <a:latin typeface="Marianne"/>
                <a:ea typeface="Calibri" panose="020F0502020204030204" pitchFamily="34" charset="0"/>
                <a:cs typeface="Times New Roman" panose="02020603050405020304" pitchFamily="18" charset="0"/>
              </a:rPr>
              <a:t>. </a:t>
            </a:r>
          </a:p>
          <a:p>
            <a:pPr algn="just">
              <a:lnSpc>
                <a:spcPct val="107000"/>
              </a:lnSpc>
              <a:spcAft>
                <a:spcPts val="800"/>
              </a:spcAft>
            </a:pPr>
            <a:r>
              <a:rPr lang="fr-FR" sz="1400" b="1" dirty="0">
                <a:effectLst/>
                <a:latin typeface="Marianne"/>
                <a:ea typeface="Calibri" panose="020F0502020204030204" pitchFamily="34" charset="0"/>
                <a:cs typeface="Times New Roman" panose="02020603050405020304" pitchFamily="18" charset="0"/>
              </a:rPr>
              <a:t>Axe prioritaire n°2</a:t>
            </a:r>
            <a:r>
              <a:rPr lang="fr-FR" sz="1400" dirty="0">
                <a:effectLst/>
                <a:latin typeface="Marianne"/>
                <a:ea typeface="Calibri" panose="020F0502020204030204" pitchFamily="34" charset="0"/>
                <a:cs typeface="Times New Roman" panose="02020603050405020304" pitchFamily="18" charset="0"/>
              </a:rPr>
              <a:t> : identifier les freins et leviers pour l'inscription et la </a:t>
            </a:r>
            <a:r>
              <a:rPr lang="fr-FR" sz="1400" b="1" dirty="0">
                <a:effectLst/>
                <a:latin typeface="Marianne"/>
                <a:ea typeface="Calibri" panose="020F0502020204030204" pitchFamily="34" charset="0"/>
                <a:cs typeface="Times New Roman" panose="02020603050405020304" pitchFamily="18" charset="0"/>
              </a:rPr>
              <a:t>télédéclaration des établissements</a:t>
            </a:r>
            <a:r>
              <a:rPr lang="fr-FR" sz="1400" dirty="0">
                <a:effectLst/>
                <a:latin typeface="Marianne"/>
                <a:ea typeface="Calibri" panose="020F0502020204030204" pitchFamily="34" charset="0"/>
                <a:cs typeface="Times New Roman" panose="02020603050405020304" pitchFamily="18" charset="0"/>
              </a:rPr>
              <a:t> sur la plateforme "</a:t>
            </a:r>
            <a:r>
              <a:rPr lang="fr-FR" sz="1400" i="1" dirty="0">
                <a:effectLst/>
                <a:latin typeface="Marianne"/>
                <a:ea typeface="Calibri" panose="020F0502020204030204" pitchFamily="34" charset="0"/>
                <a:cs typeface="Times New Roman" panose="02020603050405020304" pitchFamily="18" charset="0"/>
              </a:rPr>
              <a:t>ma cantine</a:t>
            </a:r>
            <a:r>
              <a:rPr lang="fr-FR" sz="1400" dirty="0">
                <a:effectLst/>
                <a:latin typeface="Marianne"/>
                <a:ea typeface="Calibri" panose="020F0502020204030204" pitchFamily="34" charset="0"/>
                <a:cs typeface="Times New Roman" panose="02020603050405020304" pitchFamily="18" charset="0"/>
              </a:rPr>
              <a:t>" et de sensibiliser les acteurs aux services proposés par la plateforme</a:t>
            </a:r>
            <a:endParaRPr lang="fr-FR" sz="1000" b="1" dirty="0">
              <a:effectLst/>
              <a:latin typeface="Marianne"/>
              <a:ea typeface="Calibri" panose="020F0502020204030204" pitchFamily="34" charset="0"/>
              <a:cs typeface="Times New Roman" panose="02020603050405020304" pitchFamily="18" charset="0"/>
            </a:endParaRPr>
          </a:p>
          <a:p>
            <a:pPr algn="just">
              <a:lnSpc>
                <a:spcPct val="107000"/>
              </a:lnSpc>
              <a:spcAft>
                <a:spcPts val="800"/>
              </a:spcAft>
            </a:pPr>
            <a:r>
              <a:rPr lang="fr-FR" sz="1400" b="1" dirty="0">
                <a:effectLst/>
                <a:latin typeface="Marianne"/>
                <a:ea typeface="Calibri" panose="020F0502020204030204" pitchFamily="34" charset="0"/>
                <a:cs typeface="Times New Roman" panose="02020603050405020304" pitchFamily="18" charset="0"/>
              </a:rPr>
              <a:t>Axe n°3 :</a:t>
            </a:r>
            <a:r>
              <a:rPr lang="fr-FR" sz="1400" dirty="0">
                <a:latin typeface="Marianne"/>
                <a:ea typeface="Calibri" panose="020F0502020204030204" pitchFamily="34" charset="0"/>
                <a:cs typeface="Times New Roman" panose="02020603050405020304" pitchFamily="18" charset="0"/>
              </a:rPr>
              <a:t>O</a:t>
            </a:r>
            <a:r>
              <a:rPr lang="fr-FR" sz="1400" dirty="0">
                <a:effectLst/>
                <a:latin typeface="Marianne"/>
                <a:ea typeface="Calibri" panose="020F0502020204030204" pitchFamily="34" charset="0"/>
                <a:cs typeface="Times New Roman" panose="02020603050405020304" pitchFamily="18" charset="0"/>
              </a:rPr>
              <a:t>bjectif, en lien avec le GT nutrition, de traiter la question de la mise en œuvre de la disposition précisée à l'article L. 230-5-6 du Code Rural et de la Pêche Maritime de </a:t>
            </a:r>
            <a:r>
              <a:rPr lang="fr-FR" sz="1400" b="1" dirty="0">
                <a:effectLst/>
                <a:latin typeface="Marianne"/>
                <a:ea typeface="Calibri" panose="020F0502020204030204" pitchFamily="34" charset="0"/>
                <a:cs typeface="Times New Roman" panose="02020603050405020304" pitchFamily="18" charset="0"/>
              </a:rPr>
              <a:t>proposition quotidienne du choix d’un menu végétarien, dès lors que les établissements proposent habituellement un choix multiple de menus</a:t>
            </a:r>
            <a:r>
              <a:rPr lang="fr-FR" sz="1400" dirty="0">
                <a:effectLst/>
                <a:latin typeface="Marianne"/>
                <a:ea typeface="Calibri" panose="020F0502020204030204" pitchFamily="34" charset="0"/>
                <a:cs typeface="Times New Roman" panose="02020603050405020304" pitchFamily="18" charset="0"/>
              </a:rPr>
              <a:t>. Il s'agira de recenser les bonnes pratiques observées et de mettre en avant les initiatives les plus vertueuses. Les travaux du groupe se limiteront au cadre imposé par la loi. </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fr-FR" b="1" dirty="0"/>
          </a:p>
          <a:p>
            <a:r>
              <a:rPr lang="fr-FR" b="1" dirty="0">
                <a:solidFill>
                  <a:schemeClr val="tx1"/>
                </a:solidFill>
              </a:rPr>
              <a:t>1</a:t>
            </a:r>
            <a:r>
              <a:rPr lang="fr-FR" b="1" baseline="30000" dirty="0">
                <a:solidFill>
                  <a:schemeClr val="tx1"/>
                </a:solidFill>
              </a:rPr>
              <a:t>ère</a:t>
            </a:r>
            <a:r>
              <a:rPr lang="fr-FR" b="1" dirty="0">
                <a:solidFill>
                  <a:schemeClr val="tx1"/>
                </a:solidFill>
              </a:rPr>
              <a:t>  réunion 25 mars 2025  : Présentation parties prenantes , objectifs et le lancement d’une collecte d’initiatives sur la thématique du gaspillage alimentaire </a:t>
            </a:r>
          </a:p>
          <a:p>
            <a:endParaRPr lang="fr-FR" b="1" dirty="0">
              <a:solidFill>
                <a:schemeClr val="tx1"/>
              </a:solidFill>
            </a:endParaRPr>
          </a:p>
          <a:p>
            <a:r>
              <a:rPr lang="fr-FR" b="1" dirty="0">
                <a:solidFill>
                  <a:schemeClr val="tx1"/>
                </a:solidFill>
              </a:rPr>
              <a:t>2</a:t>
            </a:r>
            <a:r>
              <a:rPr lang="fr-FR" b="1" baseline="30000" dirty="0">
                <a:solidFill>
                  <a:schemeClr val="tx1"/>
                </a:solidFill>
              </a:rPr>
              <a:t>ème</a:t>
            </a:r>
            <a:r>
              <a:rPr lang="fr-FR" b="1" dirty="0">
                <a:solidFill>
                  <a:schemeClr val="tx1"/>
                </a:solidFill>
              </a:rPr>
              <a:t> réunion le 6 mai 2025  avec des auditions de parties prenante sur leurs initiatives </a:t>
            </a:r>
          </a:p>
          <a:p>
            <a:endParaRPr lang="fr-FR" b="1" dirty="0">
              <a:solidFill>
                <a:schemeClr val="tx1"/>
              </a:solidFill>
            </a:endParaRPr>
          </a:p>
          <a:p>
            <a:pPr algn="l"/>
            <a:r>
              <a:rPr lang="fr-FR" sz="1200" i="0" u="none" strike="noStrike" baseline="0" dirty="0">
                <a:solidFill>
                  <a:srgbClr val="000000"/>
                </a:solidFill>
              </a:rPr>
              <a:t>Audition n°1 : CHU BREST, Madame Aline QUEAU-COMMAULT</a:t>
            </a:r>
          </a:p>
          <a:p>
            <a:pPr algn="l"/>
            <a:r>
              <a:rPr lang="fr-FR" sz="1200" i="0" u="none" strike="noStrike" baseline="0" dirty="0">
                <a:solidFill>
                  <a:srgbClr val="000000"/>
                </a:solidFill>
              </a:rPr>
              <a:t>Audition n°2 : FEHAP : Hôpital FOCH et Fondation John BOST</a:t>
            </a:r>
          </a:p>
          <a:p>
            <a:pPr algn="l"/>
            <a:r>
              <a:rPr lang="fr-FR" sz="1200" i="0" u="none" strike="noStrike" baseline="0" dirty="0">
                <a:solidFill>
                  <a:srgbClr val="93D150"/>
                </a:solidFill>
              </a:rPr>
              <a:t> </a:t>
            </a:r>
            <a:r>
              <a:rPr lang="fr-FR" sz="1200" i="0" u="none" strike="noStrike" baseline="0" dirty="0">
                <a:solidFill>
                  <a:srgbClr val="000000"/>
                </a:solidFill>
              </a:rPr>
              <a:t>Audition n°3 : FNAQPA, Monsieur Didier SAPY   ( Etude Maison gourmande et responsable)</a:t>
            </a:r>
          </a:p>
          <a:p>
            <a:pPr algn="l"/>
            <a:r>
              <a:rPr lang="fr-FR" sz="1200" i="0" u="none" strike="noStrike" baseline="0" dirty="0">
                <a:solidFill>
                  <a:srgbClr val="000000"/>
                </a:solidFill>
              </a:rPr>
              <a:t>Audition n°4 : Collectif de Lutte Contre la Dénutrition, Madame  Agathe RAYNAUD-SIMON</a:t>
            </a:r>
            <a:endParaRPr lang="fr-FR" dirty="0"/>
          </a:p>
          <a:p>
            <a:r>
              <a:rPr lang="fr-FR" b="1" dirty="0">
                <a:solidFill>
                  <a:srgbClr val="7030A0"/>
                </a:solidFill>
              </a:rPr>
              <a:t>¨</a:t>
            </a:r>
          </a:p>
        </p:txBody>
      </p:sp>
    </p:spTree>
    <p:extLst>
      <p:ext uri="{BB962C8B-B14F-4D97-AF65-F5344CB8AC3E}">
        <p14:creationId xmlns:p14="http://schemas.microsoft.com/office/powerpoint/2010/main" val="1715338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7977D-9D5D-A318-3CAD-4939EEDDA698}"/>
            </a:ext>
          </a:extLst>
        </p:cNvPr>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D3FF3D57-D79E-D901-0CB6-841964E853F0}"/>
              </a:ext>
            </a:extLst>
          </p:cNvPr>
          <p:cNvSpPr txBox="1">
            <a:spLocks/>
          </p:cNvSpPr>
          <p:nvPr/>
        </p:nvSpPr>
        <p:spPr>
          <a:xfrm>
            <a:off x="6751304" y="707363"/>
            <a:ext cx="4371886" cy="523770"/>
          </a:xfrm>
          <a:prstGeom prst="rect">
            <a:avLst/>
          </a:prstGeom>
        </p:spPr>
        <p:txBody>
          <a:bodyPr vert="horz" lIns="84916" tIns="42458" rIns="84916" bIns="4245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49203">
              <a:spcBef>
                <a:spcPts val="929"/>
              </a:spcBef>
              <a:buNone/>
              <a:defRPr/>
            </a:pPr>
            <a:r>
              <a:rPr lang="fr-FR" sz="1486" b="1" dirty="0">
                <a:solidFill>
                  <a:srgbClr val="FF0000"/>
                </a:solidFill>
                <a:latin typeface="Times New Roman" panose="02020603050405020304" pitchFamily="18" charset="0"/>
                <a:cs typeface="Times New Roman" panose="02020603050405020304" pitchFamily="18" charset="0"/>
              </a:rPr>
              <a:t>Des situations diverses </a:t>
            </a:r>
            <a:r>
              <a:rPr lang="fr-FR" sz="1486" b="1" dirty="0">
                <a:solidFill>
                  <a:srgbClr val="44546A"/>
                </a:solidFill>
                <a:latin typeface="Times New Roman" panose="02020603050405020304" pitchFamily="18" charset="0"/>
                <a:cs typeface="Times New Roman" panose="02020603050405020304" pitchFamily="18" charset="0"/>
              </a:rPr>
              <a:t>dans l’atteinte des objectifs déclarés en 2024 (pour 2023)*</a:t>
            </a:r>
          </a:p>
        </p:txBody>
      </p:sp>
      <p:cxnSp>
        <p:nvCxnSpPr>
          <p:cNvPr id="8" name="Connecteur droit 7">
            <a:extLst>
              <a:ext uri="{FF2B5EF4-FFF2-40B4-BE49-F238E27FC236}">
                <a16:creationId xmlns:a16="http://schemas.microsoft.com/office/drawing/2014/main" id="{CC0E3F6E-E398-854D-318A-07FDA5C0675E}"/>
              </a:ext>
            </a:extLst>
          </p:cNvPr>
          <p:cNvCxnSpPr>
            <a:cxnSpLocks/>
          </p:cNvCxnSpPr>
          <p:nvPr/>
        </p:nvCxnSpPr>
        <p:spPr>
          <a:xfrm>
            <a:off x="546396" y="4350046"/>
            <a:ext cx="51432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03E4C1D0-03CF-375B-B017-99E2158A5E6A}"/>
              </a:ext>
            </a:extLst>
          </p:cNvPr>
          <p:cNvSpPr txBox="1"/>
          <p:nvPr/>
        </p:nvSpPr>
        <p:spPr>
          <a:xfrm>
            <a:off x="1828409" y="1422036"/>
            <a:ext cx="3724244" cy="549638"/>
          </a:xfrm>
          <a:prstGeom prst="rect">
            <a:avLst/>
          </a:prstGeom>
          <a:noFill/>
        </p:spPr>
        <p:txBody>
          <a:bodyPr wrap="square" rtlCol="0">
            <a:spAutoFit/>
          </a:bodyPr>
          <a:lstStyle/>
          <a:p>
            <a:pPr algn="just" defTabSz="849203">
              <a:defRPr/>
            </a:pPr>
            <a:r>
              <a:rPr lang="fr-FR" sz="1486" dirty="0">
                <a:solidFill>
                  <a:prstClr val="black"/>
                </a:solidFill>
                <a:latin typeface="Times New Roman" panose="02020603050405020304" pitchFamily="18" charset="0"/>
                <a:cs typeface="Times New Roman" panose="02020603050405020304" pitchFamily="18" charset="0"/>
              </a:rPr>
              <a:t>minimum </a:t>
            </a:r>
            <a:r>
              <a:rPr lang="fr-FR" sz="1486" b="1" dirty="0">
                <a:solidFill>
                  <a:prstClr val="black"/>
                </a:solidFill>
                <a:latin typeface="Times New Roman" panose="02020603050405020304" pitchFamily="18" charset="0"/>
                <a:cs typeface="Times New Roman" panose="02020603050405020304" pitchFamily="18" charset="0"/>
              </a:rPr>
              <a:t>du budget d’achat dédié </a:t>
            </a:r>
            <a:r>
              <a:rPr lang="fr-FR" sz="1486" dirty="0">
                <a:solidFill>
                  <a:prstClr val="black"/>
                </a:solidFill>
                <a:latin typeface="Times New Roman" panose="02020603050405020304" pitchFamily="18" charset="0"/>
                <a:cs typeface="Times New Roman" panose="02020603050405020304" pitchFamily="18" charset="0"/>
              </a:rPr>
              <a:t>à l’achat de produits </a:t>
            </a:r>
            <a:r>
              <a:rPr lang="fr-FR" sz="1486" b="1" dirty="0">
                <a:solidFill>
                  <a:srgbClr val="FF0000"/>
                </a:solidFill>
                <a:latin typeface="Times New Roman" panose="02020603050405020304" pitchFamily="18" charset="0"/>
                <a:cs typeface="Times New Roman" panose="02020603050405020304" pitchFamily="18" charset="0"/>
              </a:rPr>
              <a:t>durables et de qualité</a:t>
            </a:r>
            <a:r>
              <a:rPr lang="fr-FR" sz="1486" dirty="0">
                <a:solidFill>
                  <a:prstClr val="black"/>
                </a:solidFill>
                <a:latin typeface="Times New Roman" panose="02020603050405020304" pitchFamily="18" charset="0"/>
                <a:cs typeface="Times New Roman" panose="02020603050405020304" pitchFamily="18" charset="0"/>
              </a:rPr>
              <a:t>, </a:t>
            </a:r>
            <a:r>
              <a:rPr lang="fr-FR" sz="1486" b="1" u="sng" dirty="0">
                <a:solidFill>
                  <a:prstClr val="black"/>
                </a:solidFill>
                <a:latin typeface="Times New Roman" panose="02020603050405020304" pitchFamily="18" charset="0"/>
                <a:cs typeface="Times New Roman" panose="02020603050405020304" pitchFamily="18" charset="0"/>
              </a:rPr>
              <a:t>dont</a:t>
            </a:r>
          </a:p>
        </p:txBody>
      </p:sp>
      <p:sp>
        <p:nvSpPr>
          <p:cNvPr id="13" name="ZoneTexte 12">
            <a:extLst>
              <a:ext uri="{FF2B5EF4-FFF2-40B4-BE49-F238E27FC236}">
                <a16:creationId xmlns:a16="http://schemas.microsoft.com/office/drawing/2014/main" id="{7F431E3C-3000-1C5B-7638-63D0108EDF51}"/>
              </a:ext>
            </a:extLst>
          </p:cNvPr>
          <p:cNvSpPr txBox="1"/>
          <p:nvPr/>
        </p:nvSpPr>
        <p:spPr>
          <a:xfrm>
            <a:off x="724386" y="1412420"/>
            <a:ext cx="1038811" cy="606769"/>
          </a:xfrm>
          <a:prstGeom prst="rect">
            <a:avLst/>
          </a:prstGeom>
          <a:noFill/>
        </p:spPr>
        <p:txBody>
          <a:bodyPr wrap="square">
            <a:spAutoFit/>
          </a:bodyPr>
          <a:lstStyle/>
          <a:p>
            <a:pPr defTabSz="849203">
              <a:defRPr/>
            </a:pPr>
            <a:r>
              <a:rPr lang="fr-FR" sz="3343" b="1" dirty="0">
                <a:solidFill>
                  <a:srgbClr val="44546A"/>
                </a:solidFill>
                <a:latin typeface="Times New Roman" panose="02020603050405020304" pitchFamily="18" charset="0"/>
                <a:cs typeface="Times New Roman" panose="02020603050405020304" pitchFamily="18" charset="0"/>
              </a:rPr>
              <a:t>50%</a:t>
            </a:r>
            <a:endParaRPr lang="fr-FR" sz="3343" dirty="0">
              <a:solidFill>
                <a:srgbClr val="44546A"/>
              </a:solidFill>
              <a:latin typeface="Calibri" panose="020F0502020204030204"/>
            </a:endParaRPr>
          </a:p>
        </p:txBody>
      </p:sp>
      <p:sp>
        <p:nvSpPr>
          <p:cNvPr id="16" name="ZoneTexte 15">
            <a:extLst>
              <a:ext uri="{FF2B5EF4-FFF2-40B4-BE49-F238E27FC236}">
                <a16:creationId xmlns:a16="http://schemas.microsoft.com/office/drawing/2014/main" id="{724534FD-7706-2CD6-CE79-572BCD3A72FE}"/>
              </a:ext>
            </a:extLst>
          </p:cNvPr>
          <p:cNvSpPr txBox="1"/>
          <p:nvPr/>
        </p:nvSpPr>
        <p:spPr>
          <a:xfrm>
            <a:off x="1850178" y="2195817"/>
            <a:ext cx="3724244" cy="549638"/>
          </a:xfrm>
          <a:prstGeom prst="rect">
            <a:avLst/>
          </a:prstGeom>
          <a:noFill/>
        </p:spPr>
        <p:txBody>
          <a:bodyPr wrap="square" rtlCol="0">
            <a:spAutoFit/>
          </a:bodyPr>
          <a:lstStyle/>
          <a:p>
            <a:pPr algn="just" defTabSz="849203">
              <a:defRPr/>
            </a:pPr>
            <a:r>
              <a:rPr lang="fr-FR" sz="1486" dirty="0">
                <a:solidFill>
                  <a:prstClr val="black"/>
                </a:solidFill>
                <a:latin typeface="Times New Roman" panose="02020603050405020304" pitchFamily="18" charset="0"/>
                <a:cs typeface="Times New Roman" panose="02020603050405020304" pitchFamily="18" charset="0"/>
              </a:rPr>
              <a:t>minimum de budget d’achat dédié à l’achat de produits </a:t>
            </a:r>
            <a:r>
              <a:rPr lang="fr-FR" sz="1486" b="1" dirty="0">
                <a:solidFill>
                  <a:srgbClr val="FF0000"/>
                </a:solidFill>
                <a:latin typeface="Times New Roman" panose="02020603050405020304" pitchFamily="18" charset="0"/>
                <a:cs typeface="Times New Roman" panose="02020603050405020304" pitchFamily="18" charset="0"/>
              </a:rPr>
              <a:t>bio</a:t>
            </a:r>
            <a:endParaRPr lang="fr-FR" sz="1486" b="1" u="sng" dirty="0">
              <a:solidFill>
                <a:srgbClr val="FF0000"/>
              </a:solidFill>
              <a:latin typeface="Times New Roman" panose="02020603050405020304" pitchFamily="18" charset="0"/>
              <a:cs typeface="Times New Roman" panose="02020603050405020304" pitchFamily="18" charset="0"/>
            </a:endParaRPr>
          </a:p>
        </p:txBody>
      </p:sp>
      <p:sp>
        <p:nvSpPr>
          <p:cNvPr id="17" name="ZoneTexte 16">
            <a:extLst>
              <a:ext uri="{FF2B5EF4-FFF2-40B4-BE49-F238E27FC236}">
                <a16:creationId xmlns:a16="http://schemas.microsoft.com/office/drawing/2014/main" id="{57AEF47B-22A4-4048-7F94-F25DB77E0EC0}"/>
              </a:ext>
            </a:extLst>
          </p:cNvPr>
          <p:cNvSpPr txBox="1"/>
          <p:nvPr/>
        </p:nvSpPr>
        <p:spPr>
          <a:xfrm>
            <a:off x="693898" y="2176421"/>
            <a:ext cx="1038811" cy="606769"/>
          </a:xfrm>
          <a:prstGeom prst="rect">
            <a:avLst/>
          </a:prstGeom>
          <a:noFill/>
        </p:spPr>
        <p:txBody>
          <a:bodyPr wrap="square">
            <a:spAutoFit/>
          </a:bodyPr>
          <a:lstStyle/>
          <a:p>
            <a:pPr defTabSz="849203">
              <a:defRPr/>
            </a:pPr>
            <a:r>
              <a:rPr lang="fr-FR" sz="3343" b="1" dirty="0">
                <a:solidFill>
                  <a:srgbClr val="44546A"/>
                </a:solidFill>
                <a:latin typeface="Times New Roman" panose="02020603050405020304" pitchFamily="18" charset="0"/>
                <a:cs typeface="Times New Roman" panose="02020603050405020304" pitchFamily="18" charset="0"/>
              </a:rPr>
              <a:t>20%</a:t>
            </a:r>
            <a:endParaRPr lang="fr-FR" sz="3343" dirty="0">
              <a:solidFill>
                <a:srgbClr val="44546A"/>
              </a:solidFill>
              <a:latin typeface="Calibri" panose="020F0502020204030204"/>
            </a:endParaRPr>
          </a:p>
        </p:txBody>
      </p:sp>
      <p:sp>
        <p:nvSpPr>
          <p:cNvPr id="18" name="ZoneTexte 17">
            <a:extLst>
              <a:ext uri="{FF2B5EF4-FFF2-40B4-BE49-F238E27FC236}">
                <a16:creationId xmlns:a16="http://schemas.microsoft.com/office/drawing/2014/main" id="{E43CB254-1CE2-30D5-A032-1F0434052535}"/>
              </a:ext>
            </a:extLst>
          </p:cNvPr>
          <p:cNvSpPr txBox="1"/>
          <p:nvPr/>
        </p:nvSpPr>
        <p:spPr>
          <a:xfrm>
            <a:off x="693898" y="3273418"/>
            <a:ext cx="1038811" cy="606769"/>
          </a:xfrm>
          <a:prstGeom prst="rect">
            <a:avLst/>
          </a:prstGeom>
          <a:noFill/>
        </p:spPr>
        <p:txBody>
          <a:bodyPr wrap="square">
            <a:spAutoFit/>
          </a:bodyPr>
          <a:lstStyle/>
          <a:p>
            <a:pPr defTabSz="849203">
              <a:defRPr/>
            </a:pPr>
            <a:r>
              <a:rPr lang="fr-FR" sz="3343" b="1" dirty="0">
                <a:solidFill>
                  <a:srgbClr val="44546A"/>
                </a:solidFill>
                <a:latin typeface="Times New Roman" panose="02020603050405020304" pitchFamily="18" charset="0"/>
                <a:cs typeface="Times New Roman" panose="02020603050405020304" pitchFamily="18" charset="0"/>
              </a:rPr>
              <a:t>60%</a:t>
            </a:r>
            <a:endParaRPr lang="fr-FR" sz="3343" dirty="0">
              <a:solidFill>
                <a:srgbClr val="44546A"/>
              </a:solidFill>
              <a:latin typeface="Calibri" panose="020F0502020204030204"/>
            </a:endParaRPr>
          </a:p>
        </p:txBody>
      </p:sp>
      <p:sp>
        <p:nvSpPr>
          <p:cNvPr id="19" name="ZoneTexte 18">
            <a:extLst>
              <a:ext uri="{FF2B5EF4-FFF2-40B4-BE49-F238E27FC236}">
                <a16:creationId xmlns:a16="http://schemas.microsoft.com/office/drawing/2014/main" id="{0D82E408-E9F5-2045-7433-69B8A2CEDEE0}"/>
              </a:ext>
            </a:extLst>
          </p:cNvPr>
          <p:cNvSpPr txBox="1"/>
          <p:nvPr/>
        </p:nvSpPr>
        <p:spPr>
          <a:xfrm>
            <a:off x="1828408" y="3177759"/>
            <a:ext cx="3724244" cy="892552"/>
          </a:xfrm>
          <a:prstGeom prst="rect">
            <a:avLst/>
          </a:prstGeom>
          <a:noFill/>
        </p:spPr>
        <p:txBody>
          <a:bodyPr wrap="square" rtlCol="0">
            <a:spAutoFit/>
          </a:bodyPr>
          <a:lstStyle/>
          <a:p>
            <a:pPr algn="just" defTabSz="849203">
              <a:defRPr/>
            </a:pPr>
            <a:r>
              <a:rPr lang="fr-FR" sz="1300" b="1" dirty="0">
                <a:solidFill>
                  <a:prstClr val="black"/>
                </a:solidFill>
                <a:latin typeface="Times New Roman" panose="02020603050405020304" pitchFamily="18" charset="0"/>
                <a:cs typeface="Times New Roman" panose="02020603050405020304" pitchFamily="18" charset="0"/>
              </a:rPr>
              <a:t>pour le budget </a:t>
            </a:r>
            <a:r>
              <a:rPr lang="fr-FR" sz="1300" b="1" dirty="0">
                <a:solidFill>
                  <a:srgbClr val="FF0000"/>
                </a:solidFill>
                <a:latin typeface="Times New Roman" panose="02020603050405020304" pitchFamily="18" charset="0"/>
                <a:cs typeface="Times New Roman" panose="02020603050405020304" pitchFamily="18" charset="0"/>
              </a:rPr>
              <a:t>d’achat des familles viandes et poissons </a:t>
            </a:r>
            <a:r>
              <a:rPr lang="fr-FR" sz="1300" dirty="0">
                <a:solidFill>
                  <a:prstClr val="black"/>
                </a:solidFill>
                <a:latin typeface="Times New Roman" panose="02020603050405020304" pitchFamily="18" charset="0"/>
                <a:cs typeface="Times New Roman" panose="02020603050405020304" pitchFamily="18" charset="0"/>
              </a:rPr>
              <a:t>:  60% minimum du budget doivent être dédiés à l’achat de produits durables et de qualité, (100% pour la restauration collective de l’Etat)</a:t>
            </a:r>
            <a:endParaRPr lang="fr-FR" sz="1300" u="sng" dirty="0">
              <a:solidFill>
                <a:prstClr val="black"/>
              </a:solidFill>
              <a:latin typeface="Times New Roman" panose="02020603050405020304" pitchFamily="18" charset="0"/>
              <a:cs typeface="Times New Roman" panose="02020603050405020304" pitchFamily="18" charset="0"/>
            </a:endParaRPr>
          </a:p>
        </p:txBody>
      </p:sp>
      <p:sp>
        <p:nvSpPr>
          <p:cNvPr id="29" name="ZoneTexte 28">
            <a:extLst>
              <a:ext uri="{FF2B5EF4-FFF2-40B4-BE49-F238E27FC236}">
                <a16:creationId xmlns:a16="http://schemas.microsoft.com/office/drawing/2014/main" id="{AB35E69D-C818-4148-62D4-076ABDE0DC99}"/>
              </a:ext>
            </a:extLst>
          </p:cNvPr>
          <p:cNvSpPr txBox="1"/>
          <p:nvPr/>
        </p:nvSpPr>
        <p:spPr>
          <a:xfrm>
            <a:off x="6944395" y="4471540"/>
            <a:ext cx="4930509" cy="577081"/>
          </a:xfrm>
          <a:prstGeom prst="rect">
            <a:avLst/>
          </a:prstGeom>
          <a:noFill/>
        </p:spPr>
        <p:txBody>
          <a:bodyPr wrap="square">
            <a:spAutoFit/>
          </a:bodyPr>
          <a:lstStyle/>
          <a:p>
            <a:pPr algn="r" defTabSz="849203">
              <a:defRPr/>
            </a:pPr>
            <a:r>
              <a:rPr lang="fr-FR" sz="1050" dirty="0">
                <a:solidFill>
                  <a:prstClr val="black">
                    <a:lumMod val="95000"/>
                    <a:lumOff val="5000"/>
                  </a:prstClr>
                </a:solidFill>
                <a:latin typeface="Times New Roman" panose="02020603050405020304" pitchFamily="18" charset="0"/>
                <a:cs typeface="Times New Roman" panose="02020603050405020304" pitchFamily="18" charset="0"/>
              </a:rPr>
              <a:t>Rapport du Gouvernement au Parlement – Taux « Bio » et « </a:t>
            </a:r>
            <a:r>
              <a:rPr lang="fr-FR" sz="1050" dirty="0" err="1">
                <a:solidFill>
                  <a:prstClr val="black">
                    <a:lumMod val="95000"/>
                    <a:lumOff val="5000"/>
                  </a:prstClr>
                </a:solidFill>
                <a:latin typeface="Times New Roman" panose="02020603050405020304" pitchFamily="18" charset="0"/>
                <a:cs typeface="Times New Roman" panose="02020603050405020304" pitchFamily="18" charset="0"/>
              </a:rPr>
              <a:t>EGAlim</a:t>
            </a:r>
            <a:r>
              <a:rPr lang="fr-FR" sz="1050" dirty="0">
                <a:solidFill>
                  <a:prstClr val="black">
                    <a:lumMod val="95000"/>
                    <a:lumOff val="5000"/>
                  </a:prstClr>
                </a:solidFill>
                <a:latin typeface="Times New Roman" panose="02020603050405020304" pitchFamily="18" charset="0"/>
                <a:cs typeface="Times New Roman" panose="02020603050405020304" pitchFamily="18" charset="0"/>
              </a:rPr>
              <a:t> (dont Bio) » des principaux secteurs d’activité pour la campagne de télédéclaration 2024.</a:t>
            </a:r>
          </a:p>
          <a:p>
            <a:pPr algn="r" defTabSz="849203">
              <a:defRPr/>
            </a:pPr>
            <a:r>
              <a:rPr lang="fr-FR" sz="1050" i="1" dirty="0">
                <a:solidFill>
                  <a:prstClr val="black">
                    <a:lumMod val="95000"/>
                    <a:lumOff val="5000"/>
                  </a:prstClr>
                </a:solidFill>
                <a:latin typeface="Times New Roman" panose="02020603050405020304" pitchFamily="18" charset="0"/>
                <a:cs typeface="Times New Roman" panose="02020603050405020304" pitchFamily="18" charset="0"/>
              </a:rPr>
              <a:t>*Sur la base des déclarations de 21% des cantines.</a:t>
            </a:r>
            <a:endParaRPr lang="fr-FR" sz="1050" i="1" dirty="0">
              <a:solidFill>
                <a:prstClr val="black">
                  <a:lumMod val="95000"/>
                  <a:lumOff val="5000"/>
                </a:prstClr>
              </a:solidFill>
              <a:latin typeface="Calibri" panose="020F0502020204030204"/>
            </a:endParaRPr>
          </a:p>
        </p:txBody>
      </p:sp>
      <p:pic>
        <p:nvPicPr>
          <p:cNvPr id="12" name="Image 11">
            <a:extLst>
              <a:ext uri="{FF2B5EF4-FFF2-40B4-BE49-F238E27FC236}">
                <a16:creationId xmlns:a16="http://schemas.microsoft.com/office/drawing/2014/main" id="{23A901D4-E71C-B2BA-73D7-21C7CAF9CB15}"/>
              </a:ext>
            </a:extLst>
          </p:cNvPr>
          <p:cNvPicPr>
            <a:picLocks noChangeAspect="1"/>
          </p:cNvPicPr>
          <p:nvPr/>
        </p:nvPicPr>
        <p:blipFill>
          <a:blip r:embed="rId3"/>
          <a:srcRect l="16308" t="3078" r="15784" b="18185"/>
          <a:stretch/>
        </p:blipFill>
        <p:spPr>
          <a:xfrm>
            <a:off x="6585364" y="1210328"/>
            <a:ext cx="5129116" cy="3081805"/>
          </a:xfrm>
          <a:prstGeom prst="rect">
            <a:avLst/>
          </a:prstGeom>
        </p:spPr>
      </p:pic>
      <p:sp>
        <p:nvSpPr>
          <p:cNvPr id="6" name="ZoneTexte 5">
            <a:extLst>
              <a:ext uri="{FF2B5EF4-FFF2-40B4-BE49-F238E27FC236}">
                <a16:creationId xmlns:a16="http://schemas.microsoft.com/office/drawing/2014/main" id="{53CA1137-D752-1865-8467-E57D5D7F8AE3}"/>
              </a:ext>
            </a:extLst>
          </p:cNvPr>
          <p:cNvSpPr txBox="1"/>
          <p:nvPr/>
        </p:nvSpPr>
        <p:spPr>
          <a:xfrm>
            <a:off x="317096" y="4710515"/>
            <a:ext cx="1533082" cy="606961"/>
          </a:xfrm>
          <a:prstGeom prst="rect">
            <a:avLst/>
          </a:prstGeom>
          <a:noFill/>
        </p:spPr>
        <p:txBody>
          <a:bodyPr wrap="square">
            <a:spAutoFit/>
          </a:bodyPr>
          <a:lstStyle/>
          <a:p>
            <a:pPr defTabSz="849203">
              <a:defRPr/>
            </a:pPr>
            <a:r>
              <a:rPr lang="fr-FR" sz="1672" b="1" dirty="0">
                <a:solidFill>
                  <a:srgbClr val="44546A"/>
                </a:solidFill>
                <a:latin typeface="Times New Roman" panose="02020603050405020304" pitchFamily="18" charset="0"/>
                <a:cs typeface="Times New Roman" panose="02020603050405020304" pitchFamily="18" charset="0"/>
              </a:rPr>
              <a:t>Végétalisation des repas </a:t>
            </a:r>
            <a:endParaRPr lang="fr-FR" sz="1672" dirty="0">
              <a:solidFill>
                <a:srgbClr val="44546A"/>
              </a:solidFill>
              <a:latin typeface="Calibri" panose="020F0502020204030204"/>
            </a:endParaRPr>
          </a:p>
        </p:txBody>
      </p:sp>
      <p:sp>
        <p:nvSpPr>
          <p:cNvPr id="26" name="ZoneTexte 25">
            <a:extLst>
              <a:ext uri="{FF2B5EF4-FFF2-40B4-BE49-F238E27FC236}">
                <a16:creationId xmlns:a16="http://schemas.microsoft.com/office/drawing/2014/main" id="{30FE7848-6FC8-5A94-F77D-14FAFD5752AC}"/>
              </a:ext>
            </a:extLst>
          </p:cNvPr>
          <p:cNvSpPr txBox="1"/>
          <p:nvPr/>
        </p:nvSpPr>
        <p:spPr>
          <a:xfrm>
            <a:off x="1889091" y="4488093"/>
            <a:ext cx="4449842" cy="1121204"/>
          </a:xfrm>
          <a:prstGeom prst="rect">
            <a:avLst/>
          </a:prstGeom>
          <a:noFill/>
        </p:spPr>
        <p:txBody>
          <a:bodyPr wrap="square" rtlCol="0">
            <a:spAutoFit/>
          </a:bodyPr>
          <a:lstStyle/>
          <a:p>
            <a:pPr algn="just" defTabSz="849203">
              <a:defRPr/>
            </a:pPr>
            <a:r>
              <a:rPr lang="fr-FR" sz="1300" b="1" dirty="0">
                <a:solidFill>
                  <a:srgbClr val="FF0000"/>
                </a:solidFill>
                <a:latin typeface="Times New Roman" panose="02020603050405020304" pitchFamily="18" charset="0"/>
                <a:cs typeface="Times New Roman" panose="02020603050405020304" pitchFamily="18" charset="0"/>
              </a:rPr>
              <a:t>Plan Diversification</a:t>
            </a:r>
            <a:r>
              <a:rPr lang="fr-FR" sz="1300" dirty="0">
                <a:solidFill>
                  <a:prstClr val="black"/>
                </a:solidFill>
                <a:latin typeface="Times New Roman" panose="02020603050405020304" pitchFamily="18" charset="0"/>
                <a:cs typeface="Times New Roman" panose="02020603050405020304" pitchFamily="18" charset="0"/>
              </a:rPr>
              <a:t> des sources de protéines (+200 couverts) / </a:t>
            </a:r>
            <a:r>
              <a:rPr lang="fr-FR" sz="1300" b="1" dirty="0">
                <a:solidFill>
                  <a:srgbClr val="FF0000"/>
                </a:solidFill>
                <a:latin typeface="Times New Roman" panose="02020603050405020304" pitchFamily="18" charset="0"/>
                <a:cs typeface="Times New Roman" panose="02020603050405020304" pitchFamily="18" charset="0"/>
              </a:rPr>
              <a:t>1 Menu végétarien </a:t>
            </a:r>
            <a:r>
              <a:rPr lang="fr-FR" sz="1300" dirty="0">
                <a:solidFill>
                  <a:prstClr val="black"/>
                </a:solidFill>
                <a:latin typeface="Times New Roman" panose="02020603050405020304" pitchFamily="18" charset="0"/>
                <a:cs typeface="Times New Roman" panose="02020603050405020304" pitchFamily="18" charset="0"/>
              </a:rPr>
              <a:t>hebdomadaire (Scolaire) /</a:t>
            </a:r>
            <a:r>
              <a:rPr lang="fr-FR" sz="1300" b="1" dirty="0">
                <a:solidFill>
                  <a:srgbClr val="FF0000"/>
                </a:solidFill>
                <a:latin typeface="Times New Roman" panose="02020603050405020304" pitchFamily="18" charset="0"/>
                <a:cs typeface="Times New Roman" panose="02020603050405020304" pitchFamily="18" charset="0"/>
              </a:rPr>
              <a:t>Option végétarienne quotidienne obligatoire </a:t>
            </a:r>
            <a:r>
              <a:rPr lang="fr-FR" sz="1300" dirty="0">
                <a:solidFill>
                  <a:prstClr val="black"/>
                </a:solidFill>
                <a:latin typeface="Times New Roman" panose="02020603050405020304" pitchFamily="18" charset="0"/>
                <a:cs typeface="Times New Roman" panose="02020603050405020304" pitchFamily="18" charset="0"/>
              </a:rPr>
              <a:t>(</a:t>
            </a:r>
            <a:r>
              <a:rPr lang="fr-FR" sz="1300" dirty="0" err="1">
                <a:solidFill>
                  <a:prstClr val="black"/>
                </a:solidFill>
                <a:latin typeface="Times New Roman" panose="02020603050405020304" pitchFamily="18" charset="0"/>
                <a:cs typeface="Times New Roman" panose="02020603050405020304" pitchFamily="18" charset="0"/>
              </a:rPr>
              <a:t>Rest</a:t>
            </a:r>
            <a:r>
              <a:rPr lang="fr-FR" sz="1300" dirty="0">
                <a:solidFill>
                  <a:prstClr val="black"/>
                </a:solidFill>
                <a:latin typeface="Times New Roman" panose="02020603050405020304" pitchFamily="18" charset="0"/>
                <a:cs typeface="Times New Roman" panose="02020603050405020304" pitchFamily="18" charset="0"/>
              </a:rPr>
              <a:t> Etat; </a:t>
            </a:r>
            <a:r>
              <a:rPr lang="fr-FR" sz="1300" dirty="0" err="1">
                <a:solidFill>
                  <a:prstClr val="black"/>
                </a:solidFill>
                <a:latin typeface="Times New Roman" panose="02020603050405020304" pitchFamily="18" charset="0"/>
                <a:cs typeface="Times New Roman" panose="02020603050405020304" pitchFamily="18" charset="0"/>
              </a:rPr>
              <a:t>Etbls</a:t>
            </a:r>
            <a:r>
              <a:rPr lang="fr-FR" sz="1300" dirty="0">
                <a:solidFill>
                  <a:prstClr val="black"/>
                </a:solidFill>
                <a:latin typeface="Times New Roman" panose="02020603050405020304" pitchFamily="18" charset="0"/>
                <a:cs typeface="Times New Roman" panose="02020603050405020304" pitchFamily="18" charset="0"/>
              </a:rPr>
              <a:t> Publics; </a:t>
            </a:r>
            <a:r>
              <a:rPr lang="fr-FR" sz="1300" dirty="0" err="1">
                <a:solidFill>
                  <a:prstClr val="black"/>
                </a:solidFill>
                <a:latin typeface="Times New Roman" panose="02020603050405020304" pitchFamily="18" charset="0"/>
                <a:cs typeface="Times New Roman" panose="02020603050405020304" pitchFamily="18" charset="0"/>
              </a:rPr>
              <a:t>Eses</a:t>
            </a:r>
            <a:r>
              <a:rPr lang="fr-FR" sz="1300" dirty="0">
                <a:solidFill>
                  <a:prstClr val="black"/>
                </a:solidFill>
                <a:latin typeface="Times New Roman" panose="02020603050405020304" pitchFamily="18" charset="0"/>
                <a:cs typeface="Times New Roman" panose="02020603050405020304" pitchFamily="18" charset="0"/>
              </a:rPr>
              <a:t> Publiques – si choix multiple )</a:t>
            </a:r>
          </a:p>
          <a:p>
            <a:pPr algn="just" defTabSz="849203">
              <a:defRPr/>
            </a:pPr>
            <a:r>
              <a:rPr lang="fr-FR" sz="1486" dirty="0">
                <a:solidFill>
                  <a:prstClr val="black"/>
                </a:solidFill>
                <a:latin typeface="Times New Roman" panose="02020603050405020304" pitchFamily="18" charset="0"/>
                <a:cs typeface="Times New Roman" panose="02020603050405020304" pitchFamily="18" charset="0"/>
              </a:rPr>
              <a:t> </a:t>
            </a:r>
            <a:endParaRPr lang="fr-FR" sz="1486" u="sng" dirty="0">
              <a:solidFill>
                <a:prstClr val="black"/>
              </a:solidFill>
              <a:latin typeface="Times New Roman" panose="02020603050405020304" pitchFamily="18" charset="0"/>
              <a:cs typeface="Times New Roman" panose="02020603050405020304" pitchFamily="18" charset="0"/>
            </a:endParaRPr>
          </a:p>
        </p:txBody>
      </p:sp>
      <p:sp>
        <p:nvSpPr>
          <p:cNvPr id="30" name="Légende : flèche vers la droite 29">
            <a:extLst>
              <a:ext uri="{FF2B5EF4-FFF2-40B4-BE49-F238E27FC236}">
                <a16:creationId xmlns:a16="http://schemas.microsoft.com/office/drawing/2014/main" id="{E28D8792-E743-4F51-3EE9-1A134F09E634}"/>
              </a:ext>
            </a:extLst>
          </p:cNvPr>
          <p:cNvSpPr/>
          <p:nvPr/>
        </p:nvSpPr>
        <p:spPr>
          <a:xfrm>
            <a:off x="5883709" y="1443690"/>
            <a:ext cx="455224" cy="1257655"/>
          </a:xfrm>
          <a:prstGeom prst="rightArrow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849203">
              <a:defRPr/>
            </a:pPr>
            <a:endParaRPr lang="fr-FR" sz="1672">
              <a:solidFill>
                <a:prstClr val="white"/>
              </a:solidFill>
              <a:latin typeface="Calibri" panose="020F0502020204030204"/>
            </a:endParaRPr>
          </a:p>
        </p:txBody>
      </p:sp>
      <p:cxnSp>
        <p:nvCxnSpPr>
          <p:cNvPr id="31" name="Connecteur droit 30">
            <a:extLst>
              <a:ext uri="{FF2B5EF4-FFF2-40B4-BE49-F238E27FC236}">
                <a16:creationId xmlns:a16="http://schemas.microsoft.com/office/drawing/2014/main" id="{FD913EAD-95AA-C254-FA7D-4288D6230373}"/>
              </a:ext>
            </a:extLst>
          </p:cNvPr>
          <p:cNvCxnSpPr>
            <a:cxnSpLocks/>
          </p:cNvCxnSpPr>
          <p:nvPr/>
        </p:nvCxnSpPr>
        <p:spPr>
          <a:xfrm>
            <a:off x="788373" y="2959911"/>
            <a:ext cx="4901227"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4" name="Titre 1">
            <a:extLst>
              <a:ext uri="{FF2B5EF4-FFF2-40B4-BE49-F238E27FC236}">
                <a16:creationId xmlns:a16="http://schemas.microsoft.com/office/drawing/2014/main" id="{7E127F43-B552-7528-DC78-1820C6AFD59C}"/>
              </a:ext>
            </a:extLst>
          </p:cNvPr>
          <p:cNvSpPr txBox="1">
            <a:spLocks/>
          </p:cNvSpPr>
          <p:nvPr/>
        </p:nvSpPr>
        <p:spPr>
          <a:xfrm>
            <a:off x="15320" y="-30834"/>
            <a:ext cx="12192002" cy="424691"/>
          </a:xfrm>
          <a:prstGeom prst="rect">
            <a:avLst/>
          </a:prstGeom>
          <a:solidFill>
            <a:srgbClr val="E95954"/>
          </a:solidFill>
          <a:ln>
            <a:noFill/>
          </a:ln>
        </p:spPr>
        <p:txBody>
          <a:bodyPr spcFirstLastPara="1" vert="horz" wrap="square" lIns="91425" tIns="45700" rIns="91425" bIns="4570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49203">
              <a:spcBef>
                <a:spcPts val="0"/>
              </a:spcBef>
              <a:buClr>
                <a:srgbClr val="31859C"/>
              </a:buClr>
              <a:buSzPts val="1200"/>
            </a:pPr>
            <a:r>
              <a:rPr lang="fr-FR" sz="1486" b="1" dirty="0">
                <a:latin typeface="Calibri"/>
                <a:ea typeface="Calibri"/>
                <a:cs typeface="Calibri"/>
              </a:rPr>
              <a:t> </a:t>
            </a:r>
            <a:r>
              <a:rPr lang="fr-FR" sz="2400" b="1" dirty="0">
                <a:latin typeface="Calibri"/>
                <a:ea typeface="Calibri"/>
                <a:cs typeface="Calibri"/>
              </a:rPr>
              <a:t>Rappel : BILAN ACHATS EGALIM 2023</a:t>
            </a:r>
            <a:endParaRPr lang="fr-FR" sz="1486" b="1" dirty="0">
              <a:latin typeface="Calibri"/>
              <a:ea typeface="Calibri"/>
              <a:cs typeface="Calibri"/>
            </a:endParaRPr>
          </a:p>
        </p:txBody>
      </p:sp>
      <p:sp>
        <p:nvSpPr>
          <p:cNvPr id="5" name="ZoneTexte 4">
            <a:extLst>
              <a:ext uri="{FF2B5EF4-FFF2-40B4-BE49-F238E27FC236}">
                <a16:creationId xmlns:a16="http://schemas.microsoft.com/office/drawing/2014/main" id="{5DDD1F2A-7A29-31A9-6B9D-74DCF56457A8}"/>
              </a:ext>
            </a:extLst>
          </p:cNvPr>
          <p:cNvSpPr txBox="1"/>
          <p:nvPr/>
        </p:nvSpPr>
        <p:spPr>
          <a:xfrm>
            <a:off x="5094989" y="6303382"/>
            <a:ext cx="3338383" cy="549702"/>
          </a:xfrm>
          <a:prstGeom prst="rect">
            <a:avLst/>
          </a:prstGeom>
          <a:noFill/>
        </p:spPr>
        <p:txBody>
          <a:bodyPr wrap="square" rtlCol="0">
            <a:spAutoFit/>
          </a:bodyPr>
          <a:lstStyle/>
          <a:p>
            <a:pPr defTabSz="849203"/>
            <a:r>
              <a:rPr lang="fr-FR" sz="1300" dirty="0">
                <a:solidFill>
                  <a:srgbClr val="242852"/>
                </a:solidFill>
                <a:latin typeface="Designio"/>
              </a:rPr>
              <a:t>Sur ma cantine.gouv.fr (</a:t>
            </a:r>
            <a:r>
              <a:rPr lang="fr-FR" sz="1300" dirty="0">
                <a:solidFill>
                  <a:srgbClr val="242852"/>
                </a:solidFill>
                <a:latin typeface="Designio"/>
                <a:hlinkClick r:id="rId4"/>
              </a:rPr>
              <a:t>Bilan ici </a:t>
            </a:r>
            <a:r>
              <a:rPr lang="fr-FR" sz="1300" dirty="0">
                <a:solidFill>
                  <a:srgbClr val="242852"/>
                </a:solidFill>
                <a:latin typeface="Designio"/>
              </a:rPr>
              <a:t>)</a:t>
            </a:r>
          </a:p>
          <a:p>
            <a:pPr defTabSz="849203"/>
            <a:endParaRPr lang="fr-FR" sz="1672" dirty="0">
              <a:solidFill>
                <a:prstClr val="white"/>
              </a:solidFill>
              <a:latin typeface="Designio"/>
            </a:endParaRPr>
          </a:p>
        </p:txBody>
      </p:sp>
      <p:pic>
        <p:nvPicPr>
          <p:cNvPr id="9" name="Image 8" descr="Une image contenant logo, Graphique, capture d’écran, conception&#10;&#10;Description générée automatiquement">
            <a:extLst>
              <a:ext uri="{FF2B5EF4-FFF2-40B4-BE49-F238E27FC236}">
                <a16:creationId xmlns:a16="http://schemas.microsoft.com/office/drawing/2014/main" id="{6666013E-405C-0BB2-5548-96BA5B7AC5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560" y="6299030"/>
            <a:ext cx="845899" cy="424691"/>
          </a:xfrm>
          <a:prstGeom prst="rect">
            <a:avLst/>
          </a:prstGeom>
        </p:spPr>
      </p:pic>
    </p:spTree>
    <p:extLst>
      <p:ext uri="{BB962C8B-B14F-4D97-AF65-F5344CB8AC3E}">
        <p14:creationId xmlns:p14="http://schemas.microsoft.com/office/powerpoint/2010/main" val="326065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8025-DEA4-CFED-B3AF-9F4D3FC08925}"/>
            </a:ext>
          </a:extLst>
        </p:cNvPr>
        <p:cNvGrpSpPr/>
        <p:nvPr/>
      </p:nvGrpSpPr>
      <p:grpSpPr>
        <a:xfrm>
          <a:off x="0" y="0"/>
          <a:ext cx="0" cy="0"/>
          <a:chOff x="0" y="0"/>
          <a:chExt cx="0" cy="0"/>
        </a:xfrm>
      </p:grpSpPr>
      <p:pic>
        <p:nvPicPr>
          <p:cNvPr id="13" name="Espace réservé pour une image  12" descr="Une image contenant nourriture, personne, assiette, Art culinaire&#10;&#10;Description générée automatiquement">
            <a:extLst>
              <a:ext uri="{FF2B5EF4-FFF2-40B4-BE49-F238E27FC236}">
                <a16:creationId xmlns:a16="http://schemas.microsoft.com/office/drawing/2014/main" id="{803990BD-F615-C953-C359-C3B568EF0CE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139" r="26139"/>
          <a:stretch>
            <a:fillRect/>
          </a:stretch>
        </p:blipFill>
        <p:spPr>
          <a:xfrm>
            <a:off x="-27046" y="-272144"/>
            <a:ext cx="2928016" cy="7402288"/>
          </a:xfrm>
        </p:spPr>
      </p:pic>
      <p:sp>
        <p:nvSpPr>
          <p:cNvPr id="5" name="Titre 4">
            <a:extLst>
              <a:ext uri="{FF2B5EF4-FFF2-40B4-BE49-F238E27FC236}">
                <a16:creationId xmlns:a16="http://schemas.microsoft.com/office/drawing/2014/main" id="{E22057EF-FF93-E769-0881-3ABAD29EF217}"/>
              </a:ext>
            </a:extLst>
          </p:cNvPr>
          <p:cNvSpPr>
            <a:spLocks noGrp="1"/>
          </p:cNvSpPr>
          <p:nvPr>
            <p:ph type="title"/>
          </p:nvPr>
        </p:nvSpPr>
        <p:spPr>
          <a:xfrm>
            <a:off x="3176521" y="44607"/>
            <a:ext cx="8461919" cy="1121633"/>
          </a:xfrm>
        </p:spPr>
        <p:txBody>
          <a:bodyPr/>
          <a:lstStyle/>
          <a:p>
            <a:r>
              <a:rPr lang="fr-FR" b="1" dirty="0"/>
              <a:t>GT SANTÉ ET MEDICO-SOCIAL</a:t>
            </a:r>
            <a:br>
              <a:rPr lang="fr-FR" b="1" dirty="0"/>
            </a:br>
            <a:r>
              <a:rPr lang="fr-FR" sz="2400" dirty="0">
                <a:effectLst/>
                <a:ea typeface="Calibri" panose="020F0502020204030204" pitchFamily="34" charset="0"/>
              </a:rPr>
              <a:t>Conseil National de la Restauration Collective (CNRC)</a:t>
            </a:r>
            <a:endParaRPr lang="fr-FR" dirty="0"/>
          </a:p>
        </p:txBody>
      </p:sp>
      <p:sp>
        <p:nvSpPr>
          <p:cNvPr id="6" name="Forme libre : forme 5">
            <a:extLst>
              <a:ext uri="{FF2B5EF4-FFF2-40B4-BE49-F238E27FC236}">
                <a16:creationId xmlns:a16="http://schemas.microsoft.com/office/drawing/2014/main" id="{FCE241E0-88FD-D3CC-F020-608AB9C6BAB8}"/>
              </a:ext>
            </a:extLst>
          </p:cNvPr>
          <p:cNvSpPr/>
          <p:nvPr/>
        </p:nvSpPr>
        <p:spPr>
          <a:xfrm rot="20820960">
            <a:off x="1072724" y="732994"/>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87042265-E0EA-222A-DF7A-D353D14266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 name="Espace réservé du numéro de diapositive 1">
            <a:extLst>
              <a:ext uri="{FF2B5EF4-FFF2-40B4-BE49-F238E27FC236}">
                <a16:creationId xmlns:a16="http://schemas.microsoft.com/office/drawing/2014/main" id="{4F00577D-E6B6-54D0-9A27-E71D2F840F03}"/>
              </a:ext>
            </a:extLst>
          </p:cNvPr>
          <p:cNvSpPr>
            <a:spLocks noGrp="1"/>
          </p:cNvSpPr>
          <p:nvPr>
            <p:ph type="sldNum" sz="quarter" idx="4"/>
          </p:nvPr>
        </p:nvSpPr>
        <p:spPr/>
        <p:txBody>
          <a:bodyPr/>
          <a:lstStyle/>
          <a:p>
            <a:fld id="{F99EF5AE-56D7-4A2B-B0E3-BCC40C43C5F5}" type="slidenum">
              <a:rPr lang="fr-FR" smtClean="0"/>
              <a:pPr/>
              <a:t>15</a:t>
            </a:fld>
            <a:endParaRPr lang="fr-FR"/>
          </a:p>
        </p:txBody>
      </p:sp>
      <p:sp>
        <p:nvSpPr>
          <p:cNvPr id="9" name="Espace réservé du texte 8">
            <a:extLst>
              <a:ext uri="{FF2B5EF4-FFF2-40B4-BE49-F238E27FC236}">
                <a16:creationId xmlns:a16="http://schemas.microsoft.com/office/drawing/2014/main" id="{03E73506-143B-4393-BE82-CB733FF474D2}"/>
              </a:ext>
            </a:extLst>
          </p:cNvPr>
          <p:cNvSpPr>
            <a:spLocks noGrp="1"/>
          </p:cNvSpPr>
          <p:nvPr>
            <p:ph type="body" sz="quarter" idx="23"/>
          </p:nvPr>
        </p:nvSpPr>
        <p:spPr>
          <a:xfrm>
            <a:off x="2900970" y="1166239"/>
            <a:ext cx="9291030" cy="5469609"/>
          </a:xfrm>
        </p:spPr>
        <p:txBody>
          <a:bodyPr/>
          <a:lstStyle/>
          <a:p>
            <a:pPr algn="l"/>
            <a:r>
              <a:rPr kumimoji="0" lang="fr-FR" sz="1400" b="1" i="0" u="none" strike="noStrike" kern="0" cap="none" spc="0" normalizeH="0" baseline="0" noProof="0" dirty="0">
                <a:ln>
                  <a:noFill/>
                </a:ln>
                <a:solidFill>
                  <a:schemeClr val="accent4">
                    <a:lumMod val="75000"/>
                  </a:schemeClr>
                </a:solidFill>
                <a:effectLst/>
                <a:uLnTx/>
                <a:uFillTx/>
                <a:latin typeface="Calibri" panose="020F0502020204030204" pitchFamily="34" charset="0"/>
                <a:ea typeface="Times New Roman" panose="02020603050405020304" pitchFamily="18" charset="0"/>
              </a:rPr>
              <a:t> </a:t>
            </a:r>
            <a:r>
              <a:rPr lang="fr-FR" b="1" dirty="0"/>
              <a:t>                                                                            </a:t>
            </a:r>
          </a:p>
          <a:p>
            <a:r>
              <a:rPr lang="fr-FR" sz="1400" b="1" dirty="0">
                <a:solidFill>
                  <a:schemeClr val="tx1"/>
                </a:solidFill>
              </a:rPr>
              <a:t>Prochaine réunion le 28 mai 2025</a:t>
            </a:r>
          </a:p>
          <a:p>
            <a:endParaRPr lang="fr-FR" sz="1400" b="1" dirty="0">
              <a:solidFill>
                <a:schemeClr val="accent4"/>
              </a:solidFill>
            </a:endParaRPr>
          </a:p>
          <a:p>
            <a:endParaRPr lang="fr-FR" sz="1400" b="1" dirty="0">
              <a:solidFill>
                <a:schemeClr val="accent4"/>
              </a:solidFill>
            </a:endParaRPr>
          </a:p>
          <a:p>
            <a:endParaRPr lang="fr-FR" sz="1400" b="1" dirty="0">
              <a:solidFill>
                <a:schemeClr val="accent4"/>
              </a:solidFill>
            </a:endParaRPr>
          </a:p>
          <a:p>
            <a:endParaRPr lang="fr-FR" sz="1400" b="1" dirty="0">
              <a:solidFill>
                <a:schemeClr val="accent4"/>
              </a:solidFill>
            </a:endParaRPr>
          </a:p>
          <a:p>
            <a:endParaRPr lang="fr-FR" sz="1400" b="1" dirty="0">
              <a:solidFill>
                <a:schemeClr val="accent4"/>
              </a:solidFill>
            </a:endParaRPr>
          </a:p>
          <a:p>
            <a:r>
              <a:rPr lang="fr-FR" sz="1400" b="1" dirty="0">
                <a:solidFill>
                  <a:schemeClr val="accent4"/>
                </a:solidFill>
              </a:rPr>
              <a:t>  </a:t>
            </a:r>
          </a:p>
          <a:p>
            <a:r>
              <a:rPr lang="fr-FR" sz="1600" b="1" dirty="0">
                <a:solidFill>
                  <a:schemeClr val="accent4"/>
                </a:solidFill>
              </a:rPr>
              <a:t>              Question  :  Avons-nous des éléments contributifs , des expériences à partager avec ce GT ?</a:t>
            </a:r>
          </a:p>
          <a:p>
            <a:r>
              <a:rPr lang="fr-FR" sz="1400" b="1" dirty="0">
                <a:solidFill>
                  <a:schemeClr val="accent4"/>
                </a:solidFill>
              </a:rPr>
              <a:t>         </a:t>
            </a:r>
          </a:p>
          <a:p>
            <a:endParaRPr lang="fr-FR" sz="1400" b="1" dirty="0">
              <a:solidFill>
                <a:schemeClr val="accent4"/>
              </a:solidFill>
            </a:endParaRPr>
          </a:p>
          <a:p>
            <a:endParaRPr lang="fr-FR" sz="1400" b="1" dirty="0">
              <a:solidFill>
                <a:schemeClr val="accent4"/>
              </a:solidFill>
            </a:endParaRPr>
          </a:p>
          <a:p>
            <a:r>
              <a:rPr lang="fr-FR" sz="1600" b="1" u="sng" dirty="0">
                <a:solidFill>
                  <a:srgbClr val="7030A0"/>
                </a:solidFill>
              </a:rPr>
              <a:t>Relevé de décisions pris à la Commission Nutrition du 3 avril/A valider </a:t>
            </a:r>
          </a:p>
          <a:p>
            <a:endParaRPr lang="fr-FR" sz="1600" b="1" u="sng" dirty="0">
              <a:solidFill>
                <a:srgbClr val="7030A0"/>
              </a:solidFill>
            </a:endParaRPr>
          </a:p>
          <a:p>
            <a:r>
              <a:rPr lang="fr-FR" sz="1600" b="1" dirty="0">
                <a:solidFill>
                  <a:srgbClr val="7030A0"/>
                </a:solidFill>
              </a:rPr>
              <a:t>Rappeler de manière générique au GT santé et médico social ,les </a:t>
            </a:r>
            <a:r>
              <a:rPr lang="fr-FR" sz="1600" b="1" dirty="0">
                <a:solidFill>
                  <a:srgbClr val="7030A0"/>
                </a:solidFill>
                <a:hlinkClick r:id="rId5"/>
              </a:rPr>
              <a:t>pistes  développées </a:t>
            </a:r>
            <a:r>
              <a:rPr lang="fr-FR" sz="1600" b="1" dirty="0">
                <a:solidFill>
                  <a:srgbClr val="7030A0"/>
                </a:solidFill>
              </a:rPr>
              <a:t>par les entreprises   au service de la lutte contre le gaspillage  alimentaire </a:t>
            </a:r>
            <a:endParaRPr lang="fr-FR" sz="1600" b="1" u="sng" dirty="0">
              <a:solidFill>
                <a:srgbClr val="7030A0"/>
              </a:solidFill>
            </a:endParaRPr>
          </a:p>
          <a:p>
            <a:r>
              <a:rPr lang="fr-FR" b="1" dirty="0"/>
              <a:t>                               </a:t>
            </a:r>
            <a:endParaRPr lang="fr-FR" b="1" dirty="0">
              <a:solidFill>
                <a:srgbClr val="7030A0"/>
              </a:solidFill>
            </a:endParaRPr>
          </a:p>
        </p:txBody>
      </p:sp>
      <p:sp>
        <p:nvSpPr>
          <p:cNvPr id="3" name="Flèche : droite 2">
            <a:extLst>
              <a:ext uri="{FF2B5EF4-FFF2-40B4-BE49-F238E27FC236}">
                <a16:creationId xmlns:a16="http://schemas.microsoft.com/office/drawing/2014/main" id="{4F1DFDFB-49A5-263B-76A6-BDBC26A011CD}"/>
              </a:ext>
            </a:extLst>
          </p:cNvPr>
          <p:cNvSpPr/>
          <p:nvPr/>
        </p:nvSpPr>
        <p:spPr>
          <a:xfrm>
            <a:off x="3066268" y="2926502"/>
            <a:ext cx="385762" cy="30505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788945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personne, plein air, arbre, habits&#10;&#10;Description générée automatiquement">
            <a:extLst>
              <a:ext uri="{FF2B5EF4-FFF2-40B4-BE49-F238E27FC236}">
                <a16:creationId xmlns:a16="http://schemas.microsoft.com/office/drawing/2014/main" id="{40E3631F-1970-5A96-73BF-6C17B674879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6813" r="36813"/>
          <a:stretch>
            <a:fillRect/>
          </a:stretch>
        </p:blipFill>
        <p:spPr/>
      </p:pic>
      <p:sp>
        <p:nvSpPr>
          <p:cNvPr id="4" name="Espace réservé du texte 3">
            <a:extLst>
              <a:ext uri="{FF2B5EF4-FFF2-40B4-BE49-F238E27FC236}">
                <a16:creationId xmlns:a16="http://schemas.microsoft.com/office/drawing/2014/main" id="{361986C2-C379-88AA-5565-858F6C9340ED}"/>
              </a:ext>
            </a:extLst>
          </p:cNvPr>
          <p:cNvSpPr>
            <a:spLocks noGrp="1"/>
          </p:cNvSpPr>
          <p:nvPr>
            <p:ph type="body" sz="quarter" idx="23"/>
          </p:nvPr>
        </p:nvSpPr>
        <p:spPr>
          <a:xfrm>
            <a:off x="3216492" y="1554736"/>
            <a:ext cx="8656140" cy="4744294"/>
          </a:xfrm>
        </p:spPr>
        <p:txBody>
          <a:bodyPr/>
          <a:lstStyle/>
          <a:p>
            <a:pPr algn="l" defTabSz="609630" rtl="0"/>
            <a:endParaRPr lang="fr-FR" sz="1300" b="1" kern="1200" dirty="0">
              <a:solidFill>
                <a:prstClr val="black"/>
              </a:solidFill>
              <a:ea typeface="+mn-ea"/>
              <a:cs typeface="+mn-cs"/>
            </a:endParaRPr>
          </a:p>
          <a:p>
            <a:pPr marL="285750" indent="-285750" defTabSz="609630">
              <a:buFont typeface="Wingdings" panose="05000000000000000000" pitchFamily="2" charset="2"/>
              <a:buChar char="§"/>
            </a:pPr>
            <a:r>
              <a:rPr lang="fr-FR" sz="1600" dirty="0">
                <a:solidFill>
                  <a:schemeClr val="tx1"/>
                </a:solidFill>
                <a:cs typeface="Calibri"/>
              </a:rPr>
              <a:t>Suite de l’Etude «  les Bienfaisants </a:t>
            </a:r>
            <a:r>
              <a:rPr lang="fr-FR"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defTabSz="609630"/>
            <a:endParaRPr lang="fr-FR" sz="1400" dirty="0">
              <a:solidFill>
                <a:schemeClr val="tx1"/>
              </a:solidFill>
              <a:cs typeface="Calibri"/>
            </a:endParaRPr>
          </a:p>
          <a:p>
            <a:pPr marL="285750" indent="-285750" defTabSz="609630">
              <a:buFont typeface="Wingdings" panose="05000000000000000000" pitchFamily="2" charset="2"/>
              <a:buChar char="§"/>
            </a:pPr>
            <a:r>
              <a:rPr lang="fr-FR" sz="1600" dirty="0">
                <a:solidFill>
                  <a:schemeClr val="tx1"/>
                </a:solidFill>
                <a:cs typeface="Calibri"/>
              </a:rPr>
              <a:t>Le</a:t>
            </a:r>
            <a:r>
              <a:rPr lang="fr-FR" sz="1600" spc="-55" dirty="0">
                <a:solidFill>
                  <a:schemeClr val="tx1"/>
                </a:solidFill>
                <a:cs typeface="Calibri"/>
              </a:rPr>
              <a:t> </a:t>
            </a:r>
            <a:r>
              <a:rPr lang="fr-FR" sz="1600" b="1" dirty="0">
                <a:solidFill>
                  <a:schemeClr val="tx1"/>
                </a:solidFill>
                <a:cs typeface="Calibri"/>
              </a:rPr>
              <a:t>portage</a:t>
            </a:r>
            <a:r>
              <a:rPr lang="fr-FR" sz="1600" b="1" spc="-25" dirty="0">
                <a:solidFill>
                  <a:schemeClr val="tx1"/>
                </a:solidFill>
                <a:cs typeface="Calibri"/>
              </a:rPr>
              <a:t> </a:t>
            </a:r>
            <a:r>
              <a:rPr lang="fr-FR" sz="1600" b="1" dirty="0">
                <a:solidFill>
                  <a:schemeClr val="tx1"/>
                </a:solidFill>
                <a:cs typeface="Calibri"/>
              </a:rPr>
              <a:t>à</a:t>
            </a:r>
            <a:r>
              <a:rPr lang="fr-FR" sz="1600" b="1" spc="-55" dirty="0">
                <a:solidFill>
                  <a:schemeClr val="tx1"/>
                </a:solidFill>
                <a:cs typeface="Calibri"/>
              </a:rPr>
              <a:t> </a:t>
            </a:r>
            <a:r>
              <a:rPr lang="fr-FR" sz="1600" b="1" dirty="0">
                <a:solidFill>
                  <a:schemeClr val="tx1"/>
                </a:solidFill>
                <a:cs typeface="Calibri"/>
              </a:rPr>
              <a:t>domicile</a:t>
            </a:r>
          </a:p>
          <a:p>
            <a:pPr marL="285750" indent="-285750" algn="l" defTabSz="609630" rtl="0">
              <a:buFont typeface="Wingdings" panose="05000000000000000000" pitchFamily="2" charset="2"/>
              <a:buChar char="§"/>
            </a:pPr>
            <a:endParaRPr lang="fr-FR" sz="1600" b="1" dirty="0">
              <a:solidFill>
                <a:prstClr val="black"/>
              </a:solidFill>
            </a:endParaRPr>
          </a:p>
          <a:p>
            <a:pPr marL="285750" indent="-285750" algn="l" defTabSz="609630" rtl="0">
              <a:buFont typeface="Wingdings" panose="05000000000000000000" pitchFamily="2" charset="2"/>
              <a:buChar char="§"/>
            </a:pPr>
            <a:r>
              <a:rPr lang="fr-FR" sz="1600" kern="1200" dirty="0">
                <a:solidFill>
                  <a:schemeClr val="tx1"/>
                </a:solidFill>
                <a:ea typeface="+mn-ea"/>
                <a:cs typeface="+mn-cs"/>
              </a:rPr>
              <a:t>Développement des </a:t>
            </a:r>
            <a:r>
              <a:rPr lang="fr-FR" sz="1600" b="1" kern="1200" dirty="0">
                <a:solidFill>
                  <a:schemeClr val="tx1"/>
                </a:solidFill>
                <a:ea typeface="+mn-ea"/>
                <a:cs typeface="+mn-cs"/>
              </a:rPr>
              <a:t>produits agroalimentaires </a:t>
            </a:r>
            <a:r>
              <a:rPr lang="fr-FR" sz="1600" kern="1200" dirty="0">
                <a:solidFill>
                  <a:schemeClr val="tx1"/>
                </a:solidFill>
                <a:ea typeface="+mn-ea"/>
                <a:cs typeface="+mn-cs"/>
              </a:rPr>
              <a:t>: perspectives et prospectives </a:t>
            </a:r>
          </a:p>
          <a:p>
            <a:pPr marL="285750" indent="-285750" algn="l" defTabSz="609630" rtl="0">
              <a:buFont typeface="Wingdings" panose="05000000000000000000" pitchFamily="2" charset="2"/>
              <a:buChar char="§"/>
            </a:pPr>
            <a:endParaRPr lang="fr-FR" sz="1600" spc="-10" dirty="0">
              <a:solidFill>
                <a:schemeClr val="tx1"/>
              </a:solidFill>
            </a:endParaRPr>
          </a:p>
          <a:p>
            <a:pPr marL="285750" indent="-285750" algn="l" defTabSz="609630" rtl="0">
              <a:buFont typeface="Wingdings" panose="05000000000000000000" pitchFamily="2" charset="2"/>
              <a:buChar char="§"/>
            </a:pPr>
            <a:r>
              <a:rPr lang="fr-FR" sz="1600" b="1" spc="-10" dirty="0">
                <a:solidFill>
                  <a:schemeClr val="tx1"/>
                </a:solidFill>
                <a:cs typeface="Calibri"/>
              </a:rPr>
              <a:t>Communication</a:t>
            </a:r>
            <a:r>
              <a:rPr lang="fr-FR" sz="1600" b="1" spc="-30" dirty="0">
                <a:solidFill>
                  <a:schemeClr val="tx1"/>
                </a:solidFill>
                <a:cs typeface="Calibri"/>
              </a:rPr>
              <a:t> : </a:t>
            </a:r>
            <a:r>
              <a:rPr lang="fr-FR" sz="1600" dirty="0">
                <a:solidFill>
                  <a:schemeClr val="tx1"/>
                </a:solidFill>
                <a:cs typeface="Calibri"/>
              </a:rPr>
              <a:t>Comment</a:t>
            </a:r>
            <a:r>
              <a:rPr lang="fr-FR" sz="1600" spc="-30" dirty="0">
                <a:solidFill>
                  <a:schemeClr val="tx1"/>
                </a:solidFill>
                <a:cs typeface="Calibri"/>
              </a:rPr>
              <a:t> </a:t>
            </a:r>
            <a:r>
              <a:rPr lang="fr-FR" sz="1600" spc="-20" dirty="0">
                <a:solidFill>
                  <a:schemeClr val="tx1"/>
                </a:solidFill>
                <a:cs typeface="Calibri"/>
              </a:rPr>
              <a:t>communique-</a:t>
            </a:r>
            <a:r>
              <a:rPr lang="fr-FR" sz="1600" spc="-10" dirty="0">
                <a:solidFill>
                  <a:schemeClr val="tx1"/>
                </a:solidFill>
                <a:cs typeface="Calibri"/>
              </a:rPr>
              <a:t>t-</a:t>
            </a:r>
            <a:r>
              <a:rPr lang="fr-FR" sz="1600" dirty="0">
                <a:solidFill>
                  <a:schemeClr val="tx1"/>
                </a:solidFill>
                <a:cs typeface="Calibri"/>
              </a:rPr>
              <a:t>on auprès</a:t>
            </a:r>
            <a:r>
              <a:rPr lang="fr-FR" sz="1600" spc="-40" dirty="0">
                <a:solidFill>
                  <a:schemeClr val="tx1"/>
                </a:solidFill>
                <a:cs typeface="Calibri"/>
              </a:rPr>
              <a:t> </a:t>
            </a:r>
            <a:r>
              <a:rPr lang="fr-FR" sz="1600" dirty="0">
                <a:solidFill>
                  <a:schemeClr val="tx1"/>
                </a:solidFill>
                <a:cs typeface="Calibri"/>
              </a:rPr>
              <a:t>des</a:t>
            </a:r>
            <a:r>
              <a:rPr lang="fr-FR" sz="1600" spc="-50" dirty="0">
                <a:solidFill>
                  <a:schemeClr val="tx1"/>
                </a:solidFill>
                <a:cs typeface="Calibri"/>
              </a:rPr>
              <a:t> </a:t>
            </a:r>
            <a:r>
              <a:rPr lang="fr-FR" sz="1600" dirty="0">
                <a:solidFill>
                  <a:schemeClr val="tx1"/>
                </a:solidFill>
                <a:cs typeface="Calibri"/>
              </a:rPr>
              <a:t>Séniors</a:t>
            </a:r>
            <a:r>
              <a:rPr lang="fr-FR" sz="1600" spc="-25" dirty="0">
                <a:solidFill>
                  <a:schemeClr val="tx1"/>
                </a:solidFill>
                <a:cs typeface="Calibri"/>
              </a:rPr>
              <a:t> </a:t>
            </a:r>
            <a:r>
              <a:rPr lang="fr-FR" sz="1600" dirty="0">
                <a:solidFill>
                  <a:schemeClr val="tx1"/>
                </a:solidFill>
                <a:cs typeface="Calibri"/>
              </a:rPr>
              <a:t>selon</a:t>
            </a:r>
            <a:r>
              <a:rPr lang="fr-FR" sz="1600" spc="-45" dirty="0">
                <a:solidFill>
                  <a:schemeClr val="tx1"/>
                </a:solidFill>
                <a:cs typeface="Calibri"/>
              </a:rPr>
              <a:t> </a:t>
            </a:r>
            <a:r>
              <a:rPr lang="fr-FR" sz="1600" dirty="0">
                <a:solidFill>
                  <a:schemeClr val="tx1"/>
                </a:solidFill>
                <a:cs typeface="Calibri"/>
              </a:rPr>
              <a:t>leur</a:t>
            </a:r>
            <a:r>
              <a:rPr lang="fr-FR" sz="1600" spc="-40" dirty="0">
                <a:solidFill>
                  <a:schemeClr val="tx1"/>
                </a:solidFill>
                <a:cs typeface="Calibri"/>
              </a:rPr>
              <a:t> </a:t>
            </a:r>
            <a:r>
              <a:rPr lang="fr-FR" sz="1600" spc="-10" dirty="0">
                <a:solidFill>
                  <a:schemeClr val="tx1"/>
                </a:solidFill>
                <a:cs typeface="Calibri"/>
              </a:rPr>
              <a:t>tranche </a:t>
            </a:r>
            <a:r>
              <a:rPr lang="fr-FR" sz="1600" spc="-25" dirty="0">
                <a:solidFill>
                  <a:schemeClr val="tx1"/>
                </a:solidFill>
                <a:cs typeface="Calibri"/>
              </a:rPr>
              <a:t>d’âge</a:t>
            </a:r>
            <a:r>
              <a:rPr lang="fr-FR" sz="1600" spc="-40" dirty="0">
                <a:solidFill>
                  <a:schemeClr val="tx1"/>
                </a:solidFill>
                <a:cs typeface="Calibri"/>
              </a:rPr>
              <a:t> </a:t>
            </a:r>
            <a:r>
              <a:rPr lang="fr-FR" sz="1600" dirty="0">
                <a:solidFill>
                  <a:schemeClr val="tx1"/>
                </a:solidFill>
                <a:cs typeface="Calibri"/>
              </a:rPr>
              <a:t>?</a:t>
            </a:r>
            <a:r>
              <a:rPr lang="fr-FR" sz="1600" spc="-70" dirty="0">
                <a:solidFill>
                  <a:schemeClr val="tx1"/>
                </a:solidFill>
                <a:cs typeface="Calibri"/>
              </a:rPr>
              <a:t> </a:t>
            </a:r>
            <a:r>
              <a:rPr lang="fr-FR" sz="1600" dirty="0">
                <a:solidFill>
                  <a:schemeClr val="tx1"/>
                </a:solidFill>
                <a:cs typeface="Calibri"/>
              </a:rPr>
              <a:t>Quelle</a:t>
            </a:r>
            <a:r>
              <a:rPr lang="fr-FR" sz="1600" spc="-40" dirty="0">
                <a:solidFill>
                  <a:schemeClr val="tx1"/>
                </a:solidFill>
                <a:cs typeface="Calibri"/>
              </a:rPr>
              <a:t> </a:t>
            </a:r>
            <a:r>
              <a:rPr lang="fr-FR" sz="1600" spc="-10" dirty="0">
                <a:solidFill>
                  <a:schemeClr val="tx1"/>
                </a:solidFill>
                <a:cs typeface="Calibri"/>
              </a:rPr>
              <a:t>communication</a:t>
            </a:r>
            <a:r>
              <a:rPr lang="fr-FR" sz="1600" spc="-45" dirty="0">
                <a:solidFill>
                  <a:schemeClr val="tx1"/>
                </a:solidFill>
                <a:cs typeface="Calibri"/>
              </a:rPr>
              <a:t> </a:t>
            </a:r>
            <a:r>
              <a:rPr lang="fr-FR" sz="1600" dirty="0">
                <a:solidFill>
                  <a:schemeClr val="tx1"/>
                </a:solidFill>
                <a:cs typeface="Calibri"/>
              </a:rPr>
              <a:t>pour</a:t>
            </a:r>
            <a:r>
              <a:rPr lang="fr-FR" sz="1600" spc="-55" dirty="0">
                <a:solidFill>
                  <a:schemeClr val="tx1"/>
                </a:solidFill>
                <a:cs typeface="Calibri"/>
              </a:rPr>
              <a:t> </a:t>
            </a:r>
            <a:r>
              <a:rPr lang="fr-FR" sz="1600" dirty="0">
                <a:solidFill>
                  <a:schemeClr val="tx1"/>
                </a:solidFill>
                <a:cs typeface="Calibri"/>
              </a:rPr>
              <a:t>quelle</a:t>
            </a:r>
            <a:r>
              <a:rPr lang="fr-FR" sz="1600" spc="-35" dirty="0">
                <a:solidFill>
                  <a:schemeClr val="tx1"/>
                </a:solidFill>
                <a:cs typeface="Calibri"/>
              </a:rPr>
              <a:t> </a:t>
            </a:r>
            <a:r>
              <a:rPr lang="fr-FR" sz="1600" spc="-10" dirty="0">
                <a:solidFill>
                  <a:schemeClr val="tx1"/>
                </a:solidFill>
                <a:cs typeface="Calibri"/>
              </a:rPr>
              <a:t>prévention</a:t>
            </a:r>
            <a:r>
              <a:rPr lang="fr-FR" sz="1600" spc="-25" dirty="0">
                <a:solidFill>
                  <a:schemeClr val="tx1"/>
                </a:solidFill>
                <a:cs typeface="Calibri"/>
              </a:rPr>
              <a:t> </a:t>
            </a:r>
            <a:r>
              <a:rPr lang="fr-FR" sz="1600" dirty="0">
                <a:solidFill>
                  <a:schemeClr val="tx1"/>
                </a:solidFill>
                <a:cs typeface="Calibri"/>
              </a:rPr>
              <a:t>?</a:t>
            </a:r>
            <a:r>
              <a:rPr lang="fr-FR" sz="1600" spc="-65" dirty="0">
                <a:solidFill>
                  <a:schemeClr val="tx1"/>
                </a:solidFill>
                <a:cs typeface="Calibri"/>
              </a:rPr>
              <a:t> </a:t>
            </a:r>
            <a:r>
              <a:rPr lang="fr-FR" sz="1600" spc="-10" dirty="0">
                <a:solidFill>
                  <a:schemeClr val="tx1"/>
                </a:solidFill>
                <a:cs typeface="Calibri"/>
              </a:rPr>
              <a:t>Comment</a:t>
            </a:r>
            <a:r>
              <a:rPr lang="fr-FR" sz="1600" spc="-55" dirty="0">
                <a:solidFill>
                  <a:schemeClr val="tx1"/>
                </a:solidFill>
                <a:cs typeface="Calibri"/>
              </a:rPr>
              <a:t> </a:t>
            </a:r>
            <a:r>
              <a:rPr lang="fr-FR" sz="1600" dirty="0">
                <a:solidFill>
                  <a:schemeClr val="tx1"/>
                </a:solidFill>
                <a:cs typeface="Calibri"/>
              </a:rPr>
              <a:t>adresser</a:t>
            </a:r>
            <a:r>
              <a:rPr lang="fr-FR" sz="1600" spc="-55" dirty="0">
                <a:solidFill>
                  <a:schemeClr val="tx1"/>
                </a:solidFill>
                <a:cs typeface="Calibri"/>
              </a:rPr>
              <a:t> </a:t>
            </a:r>
            <a:r>
              <a:rPr lang="fr-FR" sz="1600" dirty="0">
                <a:solidFill>
                  <a:schemeClr val="tx1"/>
                </a:solidFill>
                <a:cs typeface="Calibri"/>
              </a:rPr>
              <a:t>des</a:t>
            </a:r>
            <a:r>
              <a:rPr lang="fr-FR" sz="1600" spc="-60" dirty="0">
                <a:solidFill>
                  <a:schemeClr val="tx1"/>
                </a:solidFill>
                <a:cs typeface="Calibri"/>
              </a:rPr>
              <a:t> </a:t>
            </a:r>
            <a:r>
              <a:rPr lang="fr-FR" sz="1600" spc="-10" dirty="0">
                <a:solidFill>
                  <a:schemeClr val="tx1"/>
                </a:solidFill>
                <a:cs typeface="Calibri"/>
              </a:rPr>
              <a:t>messages pertinents</a:t>
            </a:r>
            <a:r>
              <a:rPr lang="fr-FR" sz="1600" spc="-30" dirty="0">
                <a:solidFill>
                  <a:schemeClr val="tx1"/>
                </a:solidFill>
                <a:cs typeface="Calibri"/>
              </a:rPr>
              <a:t> </a:t>
            </a:r>
            <a:r>
              <a:rPr lang="fr-FR" sz="1600" dirty="0">
                <a:solidFill>
                  <a:schemeClr val="tx1"/>
                </a:solidFill>
                <a:cs typeface="Calibri"/>
              </a:rPr>
              <a:t>sans</a:t>
            </a:r>
            <a:r>
              <a:rPr lang="fr-FR" sz="1600" spc="-55" dirty="0">
                <a:solidFill>
                  <a:schemeClr val="tx1"/>
                </a:solidFill>
                <a:cs typeface="Calibri"/>
              </a:rPr>
              <a:t> </a:t>
            </a:r>
            <a:r>
              <a:rPr lang="fr-FR" sz="1600" spc="-10" dirty="0">
                <a:solidFill>
                  <a:schemeClr val="tx1"/>
                </a:solidFill>
                <a:cs typeface="Calibri"/>
              </a:rPr>
              <a:t>stigmatisation ?</a:t>
            </a:r>
          </a:p>
          <a:p>
            <a:pPr marL="285750" indent="-285750" algn="l" defTabSz="609630" rtl="0">
              <a:buFont typeface="Wingdings" panose="05000000000000000000" pitchFamily="2" charset="2"/>
              <a:buChar char="§"/>
            </a:pPr>
            <a:endParaRPr lang="fr-FR" sz="1600" b="1" spc="-10" dirty="0">
              <a:solidFill>
                <a:schemeClr val="tx1"/>
              </a:solidFill>
              <a:cs typeface="Calibri"/>
            </a:endParaRPr>
          </a:p>
          <a:p>
            <a:pPr marL="285750" indent="-285750" defTabSz="609630">
              <a:buFont typeface="Wingdings" panose="05000000000000000000" pitchFamily="2" charset="2"/>
              <a:buChar char="§"/>
            </a:pPr>
            <a:r>
              <a:rPr lang="fr-FR" sz="1600" dirty="0">
                <a:solidFill>
                  <a:schemeClr val="tx1"/>
                </a:solidFill>
                <a:latin typeface="Aptos" panose="020B0004020202020204" pitchFamily="34" charset="0"/>
                <a:ea typeface="Aptos" panose="020B0004020202020204" pitchFamily="34" charset="0"/>
                <a:cs typeface="Aptos" panose="020B0004020202020204" pitchFamily="34" charset="0"/>
              </a:rPr>
              <a:t>R</a:t>
            </a:r>
            <a:r>
              <a:rPr lang="fr-FR" sz="1600" dirty="0">
                <a:solidFill>
                  <a:schemeClr val="tx1"/>
                </a:solidFill>
                <a:effectLst/>
                <a:latin typeface="Aptos" panose="020B0004020202020204" pitchFamily="34" charset="0"/>
                <a:ea typeface="Aptos" panose="020B0004020202020204" pitchFamily="34" charset="0"/>
                <a:cs typeface="Aptos" panose="020B0004020202020204" pitchFamily="34" charset="0"/>
              </a:rPr>
              <a:t>appel des principaux intervenants / marchés / proportion organisé/concédé</a:t>
            </a:r>
            <a:endParaRPr lang="fr-FR" sz="18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Wingdings" panose="05000000000000000000" pitchFamily="2" charset="2"/>
              <a:buChar char="§"/>
            </a:pPr>
            <a:endParaRPr lang="fr-FR" sz="18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Wingdings" panose="05000000000000000000" pitchFamily="2" charset="2"/>
              <a:buChar char="§"/>
            </a:pPr>
            <a:r>
              <a:rPr lang="fr-FR" sz="1600" dirty="0">
                <a:solidFill>
                  <a:schemeClr val="tx1"/>
                </a:solidFill>
                <a:latin typeface="Aptos" panose="020B0004020202020204" pitchFamily="34" charset="0"/>
                <a:ea typeface="Aptos" panose="020B0004020202020204" pitchFamily="34" charset="0"/>
                <a:cs typeface="Aptos" panose="020B0004020202020204" pitchFamily="34" charset="0"/>
              </a:rPr>
              <a:t>L</a:t>
            </a:r>
            <a:r>
              <a:rPr lang="fr-FR" sz="1600" dirty="0">
                <a:solidFill>
                  <a:schemeClr val="tx1"/>
                </a:solidFill>
                <a:effectLst/>
                <a:latin typeface="Aptos" panose="020B0004020202020204" pitchFamily="34" charset="0"/>
                <a:ea typeface="Aptos" panose="020B0004020202020204" pitchFamily="34" charset="0"/>
                <a:cs typeface="Aptos" panose="020B0004020202020204" pitchFamily="34" charset="0"/>
              </a:rPr>
              <a:t>a question de l'offre "enrichie" dans les marchés publics &gt;&gt; existe-t-elle? dans quel(s) budget va-t-elle   : "alimentation" ou "nutrition"?</a:t>
            </a:r>
          </a:p>
          <a:p>
            <a:pPr marL="285750" indent="-285750">
              <a:buFont typeface="Wingdings" panose="05000000000000000000" pitchFamily="2" charset="2"/>
              <a:buChar char="§"/>
            </a:pPr>
            <a:endParaRPr lang="fr-FR" sz="1600" dirty="0">
              <a:solidFill>
                <a:schemeClr val="tx1"/>
              </a:solidFill>
              <a:latin typeface="Aptos" panose="020B0004020202020204" pitchFamily="34" charset="0"/>
              <a:ea typeface="Aptos" panose="020B0004020202020204" pitchFamily="34" charset="0"/>
              <a:cs typeface="Aptos" panose="020B0004020202020204" pitchFamily="34" charset="0"/>
            </a:endParaRPr>
          </a:p>
          <a:p>
            <a:pPr marL="285750" indent="-285750">
              <a:buFont typeface="Wingdings" panose="05000000000000000000" pitchFamily="2" charset="2"/>
              <a:buChar char="§"/>
            </a:pPr>
            <a:r>
              <a:rPr lang="fr-FR" sz="1600" b="1" kern="1200" dirty="0">
                <a:solidFill>
                  <a:schemeClr val="tx1"/>
                </a:solidFill>
                <a:ea typeface="+mn-ea"/>
                <a:cs typeface="+mn-cs"/>
              </a:rPr>
              <a:t>Une prise de parole GECO  FS lors d’un évènement national </a:t>
            </a:r>
            <a:r>
              <a:rPr lang="fr-FR" sz="1600" kern="1200" dirty="0">
                <a:solidFill>
                  <a:schemeClr val="tx1"/>
                </a:solidFill>
                <a:ea typeface="+mn-ea"/>
                <a:cs typeface="+mn-cs"/>
              </a:rPr>
              <a:t>(Semaine bleue, Semaine de lutte contre la Dénutrition) </a:t>
            </a:r>
            <a:r>
              <a:rPr lang="fr-FR" sz="1600" kern="1200" dirty="0">
                <a:solidFill>
                  <a:schemeClr val="tx1"/>
                </a:solidFill>
                <a:ea typeface="+mn-ea"/>
                <a:cs typeface="+mn-cs"/>
                <a:sym typeface="Wingdings" panose="05000000000000000000" pitchFamily="2" charset="2"/>
              </a:rPr>
              <a:t>2026 </a:t>
            </a:r>
          </a:p>
          <a:p>
            <a:pPr marL="285750" indent="-285750">
              <a:buFont typeface="Wingdings" panose="05000000000000000000" pitchFamily="2" charset="2"/>
              <a:buChar char="Ø"/>
            </a:pPr>
            <a:endParaRPr lang="fr-FR" sz="16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171450" indent="-171450" defTabSz="609630">
              <a:buFont typeface="Wingdings" panose="05000000000000000000" pitchFamily="2" charset="2"/>
              <a:buChar char="Ø"/>
            </a:pPr>
            <a:endParaRPr lang="fr-FR" sz="1600" kern="1200" dirty="0">
              <a:solidFill>
                <a:schemeClr val="tx1"/>
              </a:solidFill>
              <a:ea typeface="+mn-ea"/>
              <a:cs typeface="+mn-cs"/>
            </a:endParaRPr>
          </a:p>
          <a:p>
            <a:pPr defTabSz="609630"/>
            <a:endParaRPr lang="fr-FR" sz="1400" dirty="0">
              <a:solidFill>
                <a:schemeClr val="tx1"/>
              </a:solidFill>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p:txBody>
      </p:sp>
      <p:sp>
        <p:nvSpPr>
          <p:cNvPr id="5" name="Titre 4">
            <a:extLst>
              <a:ext uri="{FF2B5EF4-FFF2-40B4-BE49-F238E27FC236}">
                <a16:creationId xmlns:a16="http://schemas.microsoft.com/office/drawing/2014/main" id="{168605B7-4307-3702-8BC6-765B8B0EDA9F}"/>
              </a:ext>
            </a:extLst>
          </p:cNvPr>
          <p:cNvSpPr>
            <a:spLocks noGrp="1"/>
          </p:cNvSpPr>
          <p:nvPr>
            <p:ph type="title"/>
          </p:nvPr>
        </p:nvSpPr>
        <p:spPr>
          <a:xfrm>
            <a:off x="3185978" y="-395986"/>
            <a:ext cx="8461919" cy="1121633"/>
          </a:xfrm>
        </p:spPr>
        <p:txBody>
          <a:bodyPr/>
          <a:lstStyle/>
          <a:p>
            <a:r>
              <a:rPr lang="fr-FR" dirty="0"/>
              <a:t>Programme 2025/2026</a:t>
            </a:r>
          </a:p>
        </p:txBody>
      </p:sp>
      <p:sp>
        <p:nvSpPr>
          <p:cNvPr id="6" name="Forme libre : forme 5">
            <a:extLst>
              <a:ext uri="{FF2B5EF4-FFF2-40B4-BE49-F238E27FC236}">
                <a16:creationId xmlns:a16="http://schemas.microsoft.com/office/drawing/2014/main" id="{CBDDC604-3EF4-12A1-AE88-DFBF85DCB800}"/>
              </a:ext>
            </a:extLst>
          </p:cNvPr>
          <p:cNvSpPr/>
          <p:nvPr/>
        </p:nvSpPr>
        <p:spPr>
          <a:xfrm rot="20820960">
            <a:off x="1072724" y="732994"/>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FC7DA9B1-9EF9-6360-B48D-EAC5AF97BD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 name="Espace réservé du numéro de diapositive 1">
            <a:extLst>
              <a:ext uri="{FF2B5EF4-FFF2-40B4-BE49-F238E27FC236}">
                <a16:creationId xmlns:a16="http://schemas.microsoft.com/office/drawing/2014/main" id="{4C26BF5A-C7DF-D278-6F43-F364FF488AE2}"/>
              </a:ext>
            </a:extLst>
          </p:cNvPr>
          <p:cNvSpPr>
            <a:spLocks noGrp="1"/>
          </p:cNvSpPr>
          <p:nvPr>
            <p:ph type="sldNum" sz="quarter" idx="4"/>
          </p:nvPr>
        </p:nvSpPr>
        <p:spPr/>
        <p:txBody>
          <a:bodyPr/>
          <a:lstStyle/>
          <a:p>
            <a:fld id="{F99EF5AE-56D7-4A2B-B0E3-BCC40C43C5F5}" type="slidenum">
              <a:rPr lang="fr-FR" smtClean="0"/>
              <a:pPr/>
              <a:t>16</a:t>
            </a:fld>
            <a:endParaRPr lang="fr-FR"/>
          </a:p>
        </p:txBody>
      </p:sp>
      <p:sp>
        <p:nvSpPr>
          <p:cNvPr id="3" name="ZoneTexte 2">
            <a:extLst>
              <a:ext uri="{FF2B5EF4-FFF2-40B4-BE49-F238E27FC236}">
                <a16:creationId xmlns:a16="http://schemas.microsoft.com/office/drawing/2014/main" id="{6E4CF472-6136-567A-7812-4B2233B8C34C}"/>
              </a:ext>
            </a:extLst>
          </p:cNvPr>
          <p:cNvSpPr txBox="1"/>
          <p:nvPr/>
        </p:nvSpPr>
        <p:spPr>
          <a:xfrm>
            <a:off x="6096000" y="982981"/>
            <a:ext cx="3014671" cy="461665"/>
          </a:xfrm>
          <a:prstGeom prst="rect">
            <a:avLst/>
          </a:prstGeom>
          <a:noFill/>
        </p:spPr>
        <p:txBody>
          <a:bodyPr wrap="none" rtlCol="0">
            <a:spAutoFit/>
          </a:bodyPr>
          <a:lstStyle/>
          <a:p>
            <a:r>
              <a:rPr lang="fr-FR" sz="2400" dirty="0"/>
              <a:t>Rappels /suggestions</a:t>
            </a:r>
          </a:p>
        </p:txBody>
      </p:sp>
    </p:spTree>
    <p:extLst>
      <p:ext uri="{BB962C8B-B14F-4D97-AF65-F5344CB8AC3E}">
        <p14:creationId xmlns:p14="http://schemas.microsoft.com/office/powerpoint/2010/main" val="161211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80ABAFF-EC6E-CEF9-9D65-5CD682FA1AE2}"/>
              </a:ext>
            </a:extLst>
          </p:cNvPr>
          <p:cNvSpPr>
            <a:spLocks noGrp="1"/>
          </p:cNvSpPr>
          <p:nvPr>
            <p:ph type="title"/>
          </p:nvPr>
        </p:nvSpPr>
        <p:spPr>
          <a:xfrm>
            <a:off x="360586" y="-366796"/>
            <a:ext cx="11183721" cy="1121633"/>
          </a:xfrm>
        </p:spPr>
        <p:txBody>
          <a:bodyPr/>
          <a:lstStyle/>
          <a:p>
            <a:r>
              <a:rPr lang="fr-FR" dirty="0"/>
              <a:t>LE PORTAGE A DOMICILE </a:t>
            </a:r>
          </a:p>
        </p:txBody>
      </p:sp>
      <p:sp>
        <p:nvSpPr>
          <p:cNvPr id="6" name="Forme libre : forme 5">
            <a:extLst>
              <a:ext uri="{FF2B5EF4-FFF2-40B4-BE49-F238E27FC236}">
                <a16:creationId xmlns:a16="http://schemas.microsoft.com/office/drawing/2014/main" id="{FEC0152D-5F96-98A0-E5B6-41A482F30B95}"/>
              </a:ext>
            </a:extLst>
          </p:cNvPr>
          <p:cNvSpPr/>
          <p:nvPr/>
        </p:nvSpPr>
        <p:spPr>
          <a:xfrm rot="20820960">
            <a:off x="5866026" y="5764889"/>
            <a:ext cx="1353029" cy="953299"/>
          </a:xfrm>
          <a:custGeom>
            <a:avLst/>
            <a:gdLst>
              <a:gd name="connsiteX0" fmla="*/ 733425 w 1323975"/>
              <a:gd name="connsiteY0" fmla="*/ 0 h 714375"/>
              <a:gd name="connsiteX1" fmla="*/ 0 w 1323975"/>
              <a:gd name="connsiteY1" fmla="*/ 714375 h 714375"/>
              <a:gd name="connsiteX2" fmla="*/ 1323975 w 1323975"/>
              <a:gd name="connsiteY2" fmla="*/ 538162 h 714375"/>
              <a:gd name="connsiteX3" fmla="*/ 733425 w 1323975"/>
              <a:gd name="connsiteY3" fmla="*/ 0 h 714375"/>
              <a:gd name="connsiteX0" fmla="*/ 744064 w 1353836"/>
              <a:gd name="connsiteY0" fmla="*/ 1378 h 715753"/>
              <a:gd name="connsiteX1" fmla="*/ 10639 w 1353836"/>
              <a:gd name="connsiteY1" fmla="*/ 715753 h 715753"/>
              <a:gd name="connsiteX2" fmla="*/ 1334614 w 1353836"/>
              <a:gd name="connsiteY2" fmla="*/ 539540 h 715753"/>
              <a:gd name="connsiteX3" fmla="*/ 744064 w 1353836"/>
              <a:gd name="connsiteY3" fmla="*/ 1378 h 715753"/>
              <a:gd name="connsiteX0" fmla="*/ 744064 w 1464017"/>
              <a:gd name="connsiteY0" fmla="*/ 1223 h 715598"/>
              <a:gd name="connsiteX1" fmla="*/ 10639 w 1464017"/>
              <a:gd name="connsiteY1" fmla="*/ 715598 h 715598"/>
              <a:gd name="connsiteX2" fmla="*/ 1334614 w 1464017"/>
              <a:gd name="connsiteY2" fmla="*/ 539385 h 715598"/>
              <a:gd name="connsiteX3" fmla="*/ 744064 w 1464017"/>
              <a:gd name="connsiteY3" fmla="*/ 1223 h 715598"/>
              <a:gd name="connsiteX0" fmla="*/ 848568 w 1568521"/>
              <a:gd name="connsiteY0" fmla="*/ 1223 h 718901"/>
              <a:gd name="connsiteX1" fmla="*/ 115143 w 1568521"/>
              <a:gd name="connsiteY1" fmla="*/ 715598 h 718901"/>
              <a:gd name="connsiteX2" fmla="*/ 1439118 w 1568521"/>
              <a:gd name="connsiteY2" fmla="*/ 539385 h 718901"/>
              <a:gd name="connsiteX3" fmla="*/ 848568 w 1568521"/>
              <a:gd name="connsiteY3" fmla="*/ 1223 h 718901"/>
              <a:gd name="connsiteX0" fmla="*/ 551383 w 1148243"/>
              <a:gd name="connsiteY0" fmla="*/ 1764 h 743172"/>
              <a:gd name="connsiteX1" fmla="*/ 146571 w 1148243"/>
              <a:gd name="connsiteY1" fmla="*/ 739951 h 743172"/>
              <a:gd name="connsiteX2" fmla="*/ 1141933 w 1148243"/>
              <a:gd name="connsiteY2" fmla="*/ 539926 h 743172"/>
              <a:gd name="connsiteX3" fmla="*/ 551383 w 1148243"/>
              <a:gd name="connsiteY3" fmla="*/ 1764 h 743172"/>
              <a:gd name="connsiteX0" fmla="*/ 527861 w 1124721"/>
              <a:gd name="connsiteY0" fmla="*/ 1764 h 792441"/>
              <a:gd name="connsiteX1" fmla="*/ 123049 w 1124721"/>
              <a:gd name="connsiteY1" fmla="*/ 739951 h 792441"/>
              <a:gd name="connsiteX2" fmla="*/ 1118411 w 1124721"/>
              <a:gd name="connsiteY2" fmla="*/ 539926 h 792441"/>
              <a:gd name="connsiteX3" fmla="*/ 527861 w 1124721"/>
              <a:gd name="connsiteY3" fmla="*/ 1764 h 792441"/>
            </a:gdLst>
            <a:ahLst/>
            <a:cxnLst>
              <a:cxn ang="0">
                <a:pos x="connsiteX0" y="connsiteY0"/>
              </a:cxn>
              <a:cxn ang="0">
                <a:pos x="connsiteX1" y="connsiteY1"/>
              </a:cxn>
              <a:cxn ang="0">
                <a:pos x="connsiteX2" y="connsiteY2"/>
              </a:cxn>
              <a:cxn ang="0">
                <a:pos x="connsiteX3" y="connsiteY3"/>
              </a:cxn>
            </a:cxnLst>
            <a:rect l="l" t="t" r="r" b="b"/>
            <a:pathLst>
              <a:path w="1124721" h="792441">
                <a:moveTo>
                  <a:pt x="527861" y="1764"/>
                </a:moveTo>
                <a:cubicBezTo>
                  <a:pt x="361967" y="35101"/>
                  <a:pt x="-261125" y="582789"/>
                  <a:pt x="123049" y="739951"/>
                </a:cubicBezTo>
                <a:cubicBezTo>
                  <a:pt x="507223" y="897113"/>
                  <a:pt x="1050942" y="662957"/>
                  <a:pt x="1118411" y="539926"/>
                </a:cubicBezTo>
                <a:cubicBezTo>
                  <a:pt x="1185880" y="416895"/>
                  <a:pt x="693755" y="-31573"/>
                  <a:pt x="527861" y="1764"/>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numéro de diapositive 6">
            <a:extLst>
              <a:ext uri="{FF2B5EF4-FFF2-40B4-BE49-F238E27FC236}">
                <a16:creationId xmlns:a16="http://schemas.microsoft.com/office/drawing/2014/main" id="{6BCE363D-CB5F-889A-B836-0AB1444C29A5}"/>
              </a:ext>
            </a:extLst>
          </p:cNvPr>
          <p:cNvSpPr>
            <a:spLocks noGrp="1"/>
          </p:cNvSpPr>
          <p:nvPr>
            <p:ph type="sldNum" sz="quarter" idx="4"/>
          </p:nvPr>
        </p:nvSpPr>
        <p:spPr/>
        <p:txBody>
          <a:bodyPr/>
          <a:lstStyle/>
          <a:p>
            <a:fld id="{F99EF5AE-56D7-4A2B-B0E3-BCC40C43C5F5}" type="slidenum">
              <a:rPr lang="fr-FR" smtClean="0"/>
              <a:pPr/>
              <a:t>17</a:t>
            </a:fld>
            <a:endParaRPr lang="fr-FR"/>
          </a:p>
        </p:txBody>
      </p:sp>
      <p:sp>
        <p:nvSpPr>
          <p:cNvPr id="2" name="ZoneTexte 1">
            <a:extLst>
              <a:ext uri="{FF2B5EF4-FFF2-40B4-BE49-F238E27FC236}">
                <a16:creationId xmlns:a16="http://schemas.microsoft.com/office/drawing/2014/main" id="{33B62ED9-BE46-B2D2-CC7C-1184D65220B3}"/>
              </a:ext>
            </a:extLst>
          </p:cNvPr>
          <p:cNvSpPr txBox="1"/>
          <p:nvPr/>
        </p:nvSpPr>
        <p:spPr>
          <a:xfrm>
            <a:off x="360585" y="831906"/>
            <a:ext cx="10831289" cy="646331"/>
          </a:xfrm>
          <a:prstGeom prst="rect">
            <a:avLst/>
          </a:prstGeom>
          <a:noFill/>
        </p:spPr>
        <p:txBody>
          <a:bodyPr wrap="square" rtlCol="0">
            <a:spAutoFit/>
          </a:bodyPr>
          <a:lstStyle/>
          <a:p>
            <a:r>
              <a:rPr lang="fr-FR" dirty="0"/>
              <a:t>Inviter  des acteurs du portage </a:t>
            </a:r>
            <a:r>
              <a:rPr lang="fr-FR" dirty="0">
                <a:hlinkClick r:id="rId3"/>
              </a:rPr>
              <a:t>(FEDESAP , entreprises privées, </a:t>
            </a:r>
            <a:r>
              <a:rPr lang="fr-FR" dirty="0"/>
              <a:t>la Poste , Saveurs et vie, Menus services , ADMR ou une cuisine centrale) </a:t>
            </a:r>
          </a:p>
        </p:txBody>
      </p:sp>
      <p:pic>
        <p:nvPicPr>
          <p:cNvPr id="4" name="Image 3">
            <a:hlinkClick r:id="rId4"/>
            <a:extLst>
              <a:ext uri="{FF2B5EF4-FFF2-40B4-BE49-F238E27FC236}">
                <a16:creationId xmlns:a16="http://schemas.microsoft.com/office/drawing/2014/main" id="{BFC0B953-320E-D6C6-838E-06EE5F00BDAA}"/>
              </a:ext>
            </a:extLst>
          </p:cNvPr>
          <p:cNvPicPr>
            <a:picLocks noChangeAspect="1"/>
          </p:cNvPicPr>
          <p:nvPr/>
        </p:nvPicPr>
        <p:blipFill>
          <a:blip r:embed="rId5"/>
          <a:stretch>
            <a:fillRect/>
          </a:stretch>
        </p:blipFill>
        <p:spPr>
          <a:xfrm>
            <a:off x="4266108" y="1760292"/>
            <a:ext cx="4008280" cy="4778621"/>
          </a:xfrm>
          <a:prstGeom prst="rect">
            <a:avLst/>
          </a:prstGeom>
        </p:spPr>
      </p:pic>
      <p:pic>
        <p:nvPicPr>
          <p:cNvPr id="9" name="Image 8">
            <a:hlinkClick r:id="rId6"/>
            <a:extLst>
              <a:ext uri="{FF2B5EF4-FFF2-40B4-BE49-F238E27FC236}">
                <a16:creationId xmlns:a16="http://schemas.microsoft.com/office/drawing/2014/main" id="{A85F72D9-43D0-5D49-92D6-8C0F533ADD2C}"/>
              </a:ext>
            </a:extLst>
          </p:cNvPr>
          <p:cNvPicPr>
            <a:picLocks noChangeAspect="1"/>
          </p:cNvPicPr>
          <p:nvPr/>
        </p:nvPicPr>
        <p:blipFill>
          <a:blip r:embed="rId7"/>
          <a:stretch>
            <a:fillRect/>
          </a:stretch>
        </p:blipFill>
        <p:spPr>
          <a:xfrm>
            <a:off x="457377" y="1760292"/>
            <a:ext cx="3645087" cy="4711942"/>
          </a:xfrm>
          <a:prstGeom prst="rect">
            <a:avLst/>
          </a:prstGeom>
        </p:spPr>
      </p:pic>
      <p:sp>
        <p:nvSpPr>
          <p:cNvPr id="11" name="ZoneTexte 10">
            <a:extLst>
              <a:ext uri="{FF2B5EF4-FFF2-40B4-BE49-F238E27FC236}">
                <a16:creationId xmlns:a16="http://schemas.microsoft.com/office/drawing/2014/main" id="{379888DF-CAC5-44A1-BC98-74121267EE7D}"/>
              </a:ext>
            </a:extLst>
          </p:cNvPr>
          <p:cNvSpPr txBox="1"/>
          <p:nvPr/>
        </p:nvSpPr>
        <p:spPr>
          <a:xfrm>
            <a:off x="8801100" y="2456795"/>
            <a:ext cx="3295650" cy="4401205"/>
          </a:xfrm>
          <a:prstGeom prst="rect">
            <a:avLst/>
          </a:prstGeom>
          <a:noFill/>
        </p:spPr>
        <p:txBody>
          <a:bodyPr wrap="square" rtlCol="0">
            <a:spAutoFit/>
          </a:bodyPr>
          <a:lstStyle/>
          <a:p>
            <a:pPr algn="ctr"/>
            <a:r>
              <a:rPr lang="fr-FR" dirty="0"/>
              <a:t>Inviter :</a:t>
            </a:r>
          </a:p>
          <a:p>
            <a:endParaRPr lang="fr-FR" dirty="0"/>
          </a:p>
          <a:p>
            <a:r>
              <a:rPr lang="fr-FR" dirty="0"/>
              <a:t>Jérémy ROBIOLLE Xerfi</a:t>
            </a:r>
          </a:p>
          <a:p>
            <a:endParaRPr lang="fr-FR" dirty="0"/>
          </a:p>
          <a:p>
            <a:r>
              <a:rPr lang="fr-FR" dirty="0"/>
              <a:t>Stéphanie ROUX</a:t>
            </a:r>
          </a:p>
          <a:p>
            <a:r>
              <a:rPr lang="fr-FR" sz="1400" dirty="0"/>
              <a:t>Responsable des projets Nutrition-Santé- </a:t>
            </a:r>
            <a:r>
              <a:rPr lang="fr-FR" sz="1400" dirty="0" err="1"/>
              <a:t>Saveurs&amp;Vies</a:t>
            </a:r>
            <a:endParaRPr lang="fr-FR" sz="1400" dirty="0"/>
          </a:p>
          <a:p>
            <a:r>
              <a:rPr lang="fr-FR" dirty="0"/>
              <a:t> </a:t>
            </a:r>
          </a:p>
          <a:p>
            <a:r>
              <a:rPr lang="fr-FR" dirty="0"/>
              <a:t>Tables Communes</a:t>
            </a:r>
          </a:p>
          <a:p>
            <a:r>
              <a:rPr lang="fr-FR" dirty="0"/>
              <a:t> </a:t>
            </a:r>
          </a:p>
          <a:p>
            <a:r>
              <a:rPr lang="fr-FR" dirty="0"/>
              <a:t> Compass </a:t>
            </a:r>
          </a:p>
          <a:p>
            <a:endParaRPr lang="fr-FR" dirty="0"/>
          </a:p>
          <a:p>
            <a:r>
              <a:rPr lang="fr-FR" dirty="0"/>
              <a:t> Transgourmet </a:t>
            </a:r>
          </a:p>
          <a:p>
            <a:endParaRPr lang="fr-FR" dirty="0"/>
          </a:p>
          <a:p>
            <a:pPr algn="ctr"/>
            <a:r>
              <a:rPr lang="fr-FR" dirty="0"/>
              <a:t> </a:t>
            </a:r>
            <a:r>
              <a:rPr lang="fr-FR" dirty="0">
                <a:solidFill>
                  <a:schemeClr val="accent4"/>
                </a:solidFill>
              </a:rPr>
              <a:t>D’autres idées ?</a:t>
            </a:r>
          </a:p>
          <a:p>
            <a:endParaRPr lang="fr-FR" dirty="0"/>
          </a:p>
        </p:txBody>
      </p:sp>
      <p:sp>
        <p:nvSpPr>
          <p:cNvPr id="3" name="Flèche : droite rayée 2">
            <a:extLst>
              <a:ext uri="{FF2B5EF4-FFF2-40B4-BE49-F238E27FC236}">
                <a16:creationId xmlns:a16="http://schemas.microsoft.com/office/drawing/2014/main" id="{5771DFAE-EFA0-7897-B1F6-5D09BB2CBAC7}"/>
              </a:ext>
            </a:extLst>
          </p:cNvPr>
          <p:cNvSpPr/>
          <p:nvPr/>
        </p:nvSpPr>
        <p:spPr>
          <a:xfrm>
            <a:off x="8353425" y="4149602"/>
            <a:ext cx="447675" cy="365248"/>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6813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C40FDC-EA77-BE8F-98F1-E93FF38565D0}"/>
              </a:ext>
            </a:extLst>
          </p:cNvPr>
          <p:cNvSpPr>
            <a:spLocks noGrp="1"/>
          </p:cNvSpPr>
          <p:nvPr>
            <p:ph type="body" sz="quarter" idx="23"/>
          </p:nvPr>
        </p:nvSpPr>
        <p:spPr>
          <a:xfrm>
            <a:off x="703106" y="1695571"/>
            <a:ext cx="10625708" cy="3666447"/>
          </a:xfrm>
        </p:spPr>
        <p:txBody>
          <a:bodyPr/>
          <a:lstStyle/>
          <a:p>
            <a:endParaRPr lang="fr-FR" dirty="0"/>
          </a:p>
          <a:p>
            <a:pPr marL="285750" indent="-285750">
              <a:buFont typeface="Arial" panose="020B0604020202020204" pitchFamily="34" charset="0"/>
              <a:buChar char="•"/>
            </a:pPr>
            <a:r>
              <a:rPr lang="fr-FR" sz="1600" dirty="0"/>
              <a:t>Isabelle MAITRE ESA  d’ANGERS </a:t>
            </a:r>
          </a:p>
          <a:p>
            <a:endParaRPr lang="fr-FR" sz="1600" dirty="0"/>
          </a:p>
          <a:p>
            <a:pPr marL="285750" indent="-285750">
              <a:buFont typeface="Arial" panose="020B0604020202020204" pitchFamily="34" charset="0"/>
              <a:buChar char="•"/>
            </a:pPr>
            <a:r>
              <a:rPr lang="fr-FR" sz="1600" dirty="0"/>
              <a:t>Alice VICTOR </a:t>
            </a:r>
            <a:r>
              <a:rPr lang="fr-FR" sz="1600" dirty="0" err="1"/>
              <a:t>AVI’sé</a:t>
            </a:r>
            <a:r>
              <a:rPr lang="fr-FR" sz="1600" dirty="0"/>
              <a:t> </a:t>
            </a:r>
          </a:p>
          <a:p>
            <a:endParaRPr lang="fr-FR" sz="1600" dirty="0"/>
          </a:p>
          <a:p>
            <a:pPr marL="285750" indent="-285750">
              <a:buFont typeface="Arial" panose="020B0604020202020204" pitchFamily="34" charset="0"/>
              <a:buChar char="•"/>
            </a:pPr>
            <a:r>
              <a:rPr lang="fr-FR" sz="1600" dirty="0"/>
              <a:t>Institut </a:t>
            </a:r>
            <a:r>
              <a:rPr lang="fr-FR" sz="1600" dirty="0" err="1"/>
              <a:t>Lyfe</a:t>
            </a:r>
            <a:r>
              <a:rPr lang="fr-FR" sz="1600" dirty="0"/>
              <a:t> ( ex Paul Bocuse )</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NUTRIKEO  (Contact Marie </a:t>
            </a:r>
            <a:r>
              <a:rPr lang="fr-FR" sz="1600" dirty="0" err="1"/>
              <a:t>Khérouf</a:t>
            </a:r>
            <a:r>
              <a:rPr lang="fr-FR" sz="1600" dirty="0"/>
              <a:t>)</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Sandrine DOPPLER </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endParaRPr lang="fr-FR" sz="1600" dirty="0"/>
          </a:p>
          <a:p>
            <a:pPr marL="171450" indent="-171450">
              <a:buFont typeface="Arial" panose="020B0604020202020204" pitchFamily="34" charset="0"/>
              <a:buChar char="•"/>
            </a:pPr>
            <a:endParaRPr lang="fr-FR" dirty="0"/>
          </a:p>
          <a:p>
            <a:r>
              <a:rPr lang="fr-FR" sz="1600" b="1" dirty="0"/>
              <a:t>                                                                                                  </a:t>
            </a:r>
            <a:r>
              <a:rPr lang="fr-FR" sz="1800" b="1" dirty="0">
                <a:solidFill>
                  <a:schemeClr val="accent4"/>
                </a:solidFill>
              </a:rPr>
              <a:t>D’autres Idées  ?</a:t>
            </a:r>
          </a:p>
          <a:p>
            <a:pPr marL="171450" indent="-171450">
              <a:buFont typeface="Arial" panose="020B0604020202020204" pitchFamily="34" charset="0"/>
              <a:buChar char="•"/>
            </a:pPr>
            <a:endParaRPr lang="fr-FR" sz="1400" dirty="0">
              <a:solidFill>
                <a:schemeClr val="accent4"/>
              </a:solidFill>
            </a:endParaRPr>
          </a:p>
          <a:p>
            <a:endParaRPr lang="fr-FR" dirty="0"/>
          </a:p>
        </p:txBody>
      </p:sp>
      <p:sp>
        <p:nvSpPr>
          <p:cNvPr id="4" name="Titre 3">
            <a:extLst>
              <a:ext uri="{FF2B5EF4-FFF2-40B4-BE49-F238E27FC236}">
                <a16:creationId xmlns:a16="http://schemas.microsoft.com/office/drawing/2014/main" id="{C241A301-8128-B1B9-DAB3-6CEFB131A4E4}"/>
              </a:ext>
            </a:extLst>
          </p:cNvPr>
          <p:cNvSpPr>
            <a:spLocks noGrp="1"/>
          </p:cNvSpPr>
          <p:nvPr>
            <p:ph type="title"/>
          </p:nvPr>
        </p:nvSpPr>
        <p:spPr>
          <a:xfrm>
            <a:off x="145093" y="447880"/>
            <a:ext cx="11183721" cy="1121633"/>
          </a:xfrm>
        </p:spPr>
        <p:txBody>
          <a:bodyPr/>
          <a:lstStyle/>
          <a:p>
            <a:pPr marL="171450" indent="-171450" defTabSz="609630" rtl="0"/>
            <a:br>
              <a:rPr lang="fr-FR" sz="3200" b="1" dirty="0">
                <a:solidFill>
                  <a:prstClr val="black"/>
                </a:solidFill>
              </a:rPr>
            </a:br>
            <a:r>
              <a:rPr lang="fr-FR" dirty="0"/>
              <a:t>Développement des produits agroalimentaires : perspectives et prospectives </a:t>
            </a:r>
            <a:br>
              <a:rPr lang="fr-FR" dirty="0"/>
            </a:br>
            <a:endParaRPr lang="fr-FR" dirty="0"/>
          </a:p>
        </p:txBody>
      </p:sp>
      <p:sp>
        <p:nvSpPr>
          <p:cNvPr id="5" name="Forme libre : forme 4">
            <a:extLst>
              <a:ext uri="{FF2B5EF4-FFF2-40B4-BE49-F238E27FC236}">
                <a16:creationId xmlns:a16="http://schemas.microsoft.com/office/drawing/2014/main" id="{AF8B89C8-ED4A-F6DB-63B5-02E7E2F88E68}"/>
              </a:ext>
            </a:extLst>
          </p:cNvPr>
          <p:cNvSpPr/>
          <p:nvPr/>
        </p:nvSpPr>
        <p:spPr>
          <a:xfrm rot="20820960">
            <a:off x="9657193" y="5757712"/>
            <a:ext cx="1353029" cy="953299"/>
          </a:xfrm>
          <a:custGeom>
            <a:avLst/>
            <a:gdLst>
              <a:gd name="connsiteX0" fmla="*/ 733425 w 1323975"/>
              <a:gd name="connsiteY0" fmla="*/ 0 h 714375"/>
              <a:gd name="connsiteX1" fmla="*/ 0 w 1323975"/>
              <a:gd name="connsiteY1" fmla="*/ 714375 h 714375"/>
              <a:gd name="connsiteX2" fmla="*/ 1323975 w 1323975"/>
              <a:gd name="connsiteY2" fmla="*/ 538162 h 714375"/>
              <a:gd name="connsiteX3" fmla="*/ 733425 w 1323975"/>
              <a:gd name="connsiteY3" fmla="*/ 0 h 714375"/>
              <a:gd name="connsiteX0" fmla="*/ 744064 w 1353836"/>
              <a:gd name="connsiteY0" fmla="*/ 1378 h 715753"/>
              <a:gd name="connsiteX1" fmla="*/ 10639 w 1353836"/>
              <a:gd name="connsiteY1" fmla="*/ 715753 h 715753"/>
              <a:gd name="connsiteX2" fmla="*/ 1334614 w 1353836"/>
              <a:gd name="connsiteY2" fmla="*/ 539540 h 715753"/>
              <a:gd name="connsiteX3" fmla="*/ 744064 w 1353836"/>
              <a:gd name="connsiteY3" fmla="*/ 1378 h 715753"/>
              <a:gd name="connsiteX0" fmla="*/ 744064 w 1464017"/>
              <a:gd name="connsiteY0" fmla="*/ 1223 h 715598"/>
              <a:gd name="connsiteX1" fmla="*/ 10639 w 1464017"/>
              <a:gd name="connsiteY1" fmla="*/ 715598 h 715598"/>
              <a:gd name="connsiteX2" fmla="*/ 1334614 w 1464017"/>
              <a:gd name="connsiteY2" fmla="*/ 539385 h 715598"/>
              <a:gd name="connsiteX3" fmla="*/ 744064 w 1464017"/>
              <a:gd name="connsiteY3" fmla="*/ 1223 h 715598"/>
              <a:gd name="connsiteX0" fmla="*/ 848568 w 1568521"/>
              <a:gd name="connsiteY0" fmla="*/ 1223 h 718901"/>
              <a:gd name="connsiteX1" fmla="*/ 115143 w 1568521"/>
              <a:gd name="connsiteY1" fmla="*/ 715598 h 718901"/>
              <a:gd name="connsiteX2" fmla="*/ 1439118 w 1568521"/>
              <a:gd name="connsiteY2" fmla="*/ 539385 h 718901"/>
              <a:gd name="connsiteX3" fmla="*/ 848568 w 1568521"/>
              <a:gd name="connsiteY3" fmla="*/ 1223 h 718901"/>
              <a:gd name="connsiteX0" fmla="*/ 551383 w 1148243"/>
              <a:gd name="connsiteY0" fmla="*/ 1764 h 743172"/>
              <a:gd name="connsiteX1" fmla="*/ 146571 w 1148243"/>
              <a:gd name="connsiteY1" fmla="*/ 739951 h 743172"/>
              <a:gd name="connsiteX2" fmla="*/ 1141933 w 1148243"/>
              <a:gd name="connsiteY2" fmla="*/ 539926 h 743172"/>
              <a:gd name="connsiteX3" fmla="*/ 551383 w 1148243"/>
              <a:gd name="connsiteY3" fmla="*/ 1764 h 743172"/>
              <a:gd name="connsiteX0" fmla="*/ 527861 w 1124721"/>
              <a:gd name="connsiteY0" fmla="*/ 1764 h 792441"/>
              <a:gd name="connsiteX1" fmla="*/ 123049 w 1124721"/>
              <a:gd name="connsiteY1" fmla="*/ 739951 h 792441"/>
              <a:gd name="connsiteX2" fmla="*/ 1118411 w 1124721"/>
              <a:gd name="connsiteY2" fmla="*/ 539926 h 792441"/>
              <a:gd name="connsiteX3" fmla="*/ 527861 w 1124721"/>
              <a:gd name="connsiteY3" fmla="*/ 1764 h 792441"/>
            </a:gdLst>
            <a:ahLst/>
            <a:cxnLst>
              <a:cxn ang="0">
                <a:pos x="connsiteX0" y="connsiteY0"/>
              </a:cxn>
              <a:cxn ang="0">
                <a:pos x="connsiteX1" y="connsiteY1"/>
              </a:cxn>
              <a:cxn ang="0">
                <a:pos x="connsiteX2" y="connsiteY2"/>
              </a:cxn>
              <a:cxn ang="0">
                <a:pos x="connsiteX3" y="connsiteY3"/>
              </a:cxn>
            </a:cxnLst>
            <a:rect l="l" t="t" r="r" b="b"/>
            <a:pathLst>
              <a:path w="1124721" h="792441">
                <a:moveTo>
                  <a:pt x="527861" y="1764"/>
                </a:moveTo>
                <a:cubicBezTo>
                  <a:pt x="361967" y="35101"/>
                  <a:pt x="-261125" y="582789"/>
                  <a:pt x="123049" y="739951"/>
                </a:cubicBezTo>
                <a:cubicBezTo>
                  <a:pt x="507223" y="897113"/>
                  <a:pt x="1050942" y="662957"/>
                  <a:pt x="1118411" y="539926"/>
                </a:cubicBezTo>
                <a:cubicBezTo>
                  <a:pt x="1185880" y="416895"/>
                  <a:pt x="693755" y="-31573"/>
                  <a:pt x="527861" y="1764"/>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453FBD68-AA25-B363-9A9B-453700E84A39}"/>
              </a:ext>
            </a:extLst>
          </p:cNvPr>
          <p:cNvSpPr>
            <a:spLocks noGrp="1"/>
          </p:cNvSpPr>
          <p:nvPr>
            <p:ph type="sldNum" sz="quarter" idx="4"/>
          </p:nvPr>
        </p:nvSpPr>
        <p:spPr/>
        <p:txBody>
          <a:bodyPr/>
          <a:lstStyle/>
          <a:p>
            <a:fld id="{F99EF5AE-56D7-4A2B-B0E3-BCC40C43C5F5}" type="slidenum">
              <a:rPr lang="fr-FR" smtClean="0"/>
              <a:pPr/>
              <a:t>18</a:t>
            </a:fld>
            <a:endParaRPr lang="fr-FR"/>
          </a:p>
        </p:txBody>
      </p:sp>
      <p:sp>
        <p:nvSpPr>
          <p:cNvPr id="9" name="ZoneTexte 8">
            <a:extLst>
              <a:ext uri="{FF2B5EF4-FFF2-40B4-BE49-F238E27FC236}">
                <a16:creationId xmlns:a16="http://schemas.microsoft.com/office/drawing/2014/main" id="{F182A9E9-3F15-D41E-ED00-D59F7FABB775}"/>
              </a:ext>
            </a:extLst>
          </p:cNvPr>
          <p:cNvSpPr txBox="1"/>
          <p:nvPr/>
        </p:nvSpPr>
        <p:spPr>
          <a:xfrm>
            <a:off x="1456326" y="5617900"/>
            <a:ext cx="7698902" cy="369332"/>
          </a:xfrm>
          <a:prstGeom prst="rect">
            <a:avLst/>
          </a:prstGeom>
          <a:noFill/>
        </p:spPr>
        <p:txBody>
          <a:bodyPr wrap="none" rtlCol="0">
            <a:spAutoFit/>
          </a:bodyPr>
          <a:lstStyle/>
          <a:p>
            <a:r>
              <a:rPr lang="fr-FR" sz="1600" dirty="0">
                <a:solidFill>
                  <a:schemeClr val="accent4"/>
                </a:solidFill>
              </a:rPr>
              <a:t>Quid du développement du snacking , des textures , de la tendreté , du végétarisme </a:t>
            </a:r>
            <a:r>
              <a:rPr lang="fr-FR" dirty="0">
                <a:solidFill>
                  <a:schemeClr val="accent6">
                    <a:lumMod val="75000"/>
                  </a:schemeClr>
                </a:solidFill>
              </a:rPr>
              <a:t>? </a:t>
            </a:r>
          </a:p>
        </p:txBody>
      </p:sp>
      <p:pic>
        <p:nvPicPr>
          <p:cNvPr id="7" name="Image 6">
            <a:hlinkClick r:id="rId3"/>
            <a:extLst>
              <a:ext uri="{FF2B5EF4-FFF2-40B4-BE49-F238E27FC236}">
                <a16:creationId xmlns:a16="http://schemas.microsoft.com/office/drawing/2014/main" id="{9074F488-CC60-254B-8C9F-D8ADE8AF8D58}"/>
              </a:ext>
            </a:extLst>
          </p:cNvPr>
          <p:cNvPicPr>
            <a:picLocks noChangeAspect="1"/>
          </p:cNvPicPr>
          <p:nvPr/>
        </p:nvPicPr>
        <p:blipFill>
          <a:blip r:embed="rId4"/>
          <a:stretch>
            <a:fillRect/>
          </a:stretch>
        </p:blipFill>
        <p:spPr>
          <a:xfrm>
            <a:off x="2840025" y="4008982"/>
            <a:ext cx="2590933" cy="882695"/>
          </a:xfrm>
          <a:prstGeom prst="rect">
            <a:avLst/>
          </a:prstGeom>
        </p:spPr>
      </p:pic>
      <p:pic>
        <p:nvPicPr>
          <p:cNvPr id="8" name="Image 7">
            <a:extLst>
              <a:ext uri="{FF2B5EF4-FFF2-40B4-BE49-F238E27FC236}">
                <a16:creationId xmlns:a16="http://schemas.microsoft.com/office/drawing/2014/main" id="{22025F14-4193-1143-9355-64E097F63296}"/>
              </a:ext>
            </a:extLst>
          </p:cNvPr>
          <p:cNvPicPr>
            <a:picLocks noChangeAspect="1"/>
          </p:cNvPicPr>
          <p:nvPr/>
        </p:nvPicPr>
        <p:blipFill>
          <a:blip r:embed="rId5"/>
          <a:stretch>
            <a:fillRect/>
          </a:stretch>
        </p:blipFill>
        <p:spPr>
          <a:xfrm>
            <a:off x="6248400" y="3794520"/>
            <a:ext cx="2356007" cy="1311617"/>
          </a:xfrm>
          <a:prstGeom prst="rect">
            <a:avLst/>
          </a:prstGeom>
        </p:spPr>
      </p:pic>
    </p:spTree>
    <p:extLst>
      <p:ext uri="{BB962C8B-B14F-4D97-AF65-F5344CB8AC3E}">
        <p14:creationId xmlns:p14="http://schemas.microsoft.com/office/powerpoint/2010/main" val="1321712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6B35E-61B8-3F7C-076D-7AC9AA8CA2C8}"/>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9816FB1-404C-8839-3784-8E5D77F1E618}"/>
              </a:ext>
            </a:extLst>
          </p:cNvPr>
          <p:cNvSpPr>
            <a:spLocks noGrp="1"/>
          </p:cNvSpPr>
          <p:nvPr>
            <p:ph type="body" sz="quarter" idx="23"/>
          </p:nvPr>
        </p:nvSpPr>
        <p:spPr>
          <a:xfrm>
            <a:off x="279006" y="1258260"/>
            <a:ext cx="10625708" cy="3666447"/>
          </a:xfrm>
        </p:spPr>
        <p:txBody>
          <a:bodyPr/>
          <a:lstStyle/>
          <a:p>
            <a:endParaRPr lang="fr-FR" dirty="0"/>
          </a:p>
          <a:p>
            <a:pPr marL="285750" indent="-285750">
              <a:buFont typeface="Arial" panose="020B0604020202020204" pitchFamily="34" charset="0"/>
              <a:buChar char="•"/>
            </a:pPr>
            <a:r>
              <a:rPr lang="fr-FR" sz="2400" dirty="0">
                <a:solidFill>
                  <a:schemeClr val="tx1"/>
                </a:solidFill>
                <a:cs typeface="Calibri"/>
              </a:rPr>
              <a:t>Comment</a:t>
            </a:r>
            <a:r>
              <a:rPr lang="fr-FR" sz="2400" spc="-30" dirty="0">
                <a:solidFill>
                  <a:schemeClr val="tx1"/>
                </a:solidFill>
                <a:cs typeface="Calibri"/>
              </a:rPr>
              <a:t> </a:t>
            </a:r>
            <a:r>
              <a:rPr lang="fr-FR" sz="2400" spc="-20" dirty="0">
                <a:solidFill>
                  <a:schemeClr val="tx1"/>
                </a:solidFill>
                <a:cs typeface="Calibri"/>
              </a:rPr>
              <a:t>communique-</a:t>
            </a:r>
            <a:r>
              <a:rPr lang="fr-FR" sz="2400" spc="-10" dirty="0">
                <a:solidFill>
                  <a:schemeClr val="tx1"/>
                </a:solidFill>
                <a:cs typeface="Calibri"/>
              </a:rPr>
              <a:t>t-</a:t>
            </a:r>
            <a:r>
              <a:rPr lang="fr-FR" sz="2400" dirty="0">
                <a:solidFill>
                  <a:schemeClr val="tx1"/>
                </a:solidFill>
                <a:cs typeface="Calibri"/>
              </a:rPr>
              <a:t>on auprès</a:t>
            </a:r>
            <a:r>
              <a:rPr lang="fr-FR" sz="2400" spc="-40" dirty="0">
                <a:solidFill>
                  <a:schemeClr val="tx1"/>
                </a:solidFill>
                <a:cs typeface="Calibri"/>
              </a:rPr>
              <a:t> </a:t>
            </a:r>
            <a:r>
              <a:rPr lang="fr-FR" sz="2400" dirty="0">
                <a:solidFill>
                  <a:schemeClr val="tx1"/>
                </a:solidFill>
                <a:cs typeface="Calibri"/>
              </a:rPr>
              <a:t>des</a:t>
            </a:r>
            <a:r>
              <a:rPr lang="fr-FR" sz="2400" spc="-50" dirty="0">
                <a:solidFill>
                  <a:schemeClr val="tx1"/>
                </a:solidFill>
                <a:cs typeface="Calibri"/>
              </a:rPr>
              <a:t> </a:t>
            </a:r>
            <a:r>
              <a:rPr lang="fr-FR" sz="2400" dirty="0">
                <a:solidFill>
                  <a:schemeClr val="tx1"/>
                </a:solidFill>
                <a:cs typeface="Calibri"/>
              </a:rPr>
              <a:t>Séniors</a:t>
            </a:r>
            <a:r>
              <a:rPr lang="fr-FR" sz="2400" spc="-25" dirty="0">
                <a:solidFill>
                  <a:schemeClr val="tx1"/>
                </a:solidFill>
                <a:cs typeface="Calibri"/>
              </a:rPr>
              <a:t> </a:t>
            </a:r>
            <a:r>
              <a:rPr lang="fr-FR" sz="2400" dirty="0">
                <a:solidFill>
                  <a:schemeClr val="tx1"/>
                </a:solidFill>
                <a:cs typeface="Calibri"/>
              </a:rPr>
              <a:t>selon</a:t>
            </a:r>
            <a:r>
              <a:rPr lang="fr-FR" sz="2400" spc="-45" dirty="0">
                <a:solidFill>
                  <a:schemeClr val="tx1"/>
                </a:solidFill>
                <a:cs typeface="Calibri"/>
              </a:rPr>
              <a:t> </a:t>
            </a:r>
            <a:r>
              <a:rPr lang="fr-FR" sz="2400" dirty="0">
                <a:solidFill>
                  <a:schemeClr val="tx1"/>
                </a:solidFill>
                <a:cs typeface="Calibri"/>
              </a:rPr>
              <a:t>leur</a:t>
            </a:r>
            <a:r>
              <a:rPr lang="fr-FR" sz="2400" spc="-40" dirty="0">
                <a:solidFill>
                  <a:schemeClr val="tx1"/>
                </a:solidFill>
                <a:cs typeface="Calibri"/>
              </a:rPr>
              <a:t> </a:t>
            </a:r>
            <a:r>
              <a:rPr lang="fr-FR" sz="2400" spc="-10" dirty="0">
                <a:solidFill>
                  <a:schemeClr val="tx1"/>
                </a:solidFill>
                <a:cs typeface="Calibri"/>
              </a:rPr>
              <a:t>tranche </a:t>
            </a:r>
            <a:r>
              <a:rPr lang="fr-FR" sz="2400" spc="-25" dirty="0">
                <a:solidFill>
                  <a:schemeClr val="tx1"/>
                </a:solidFill>
                <a:cs typeface="Calibri"/>
              </a:rPr>
              <a:t>d’âge</a:t>
            </a:r>
            <a:r>
              <a:rPr lang="fr-FR" sz="2400" spc="-40" dirty="0">
                <a:solidFill>
                  <a:schemeClr val="tx1"/>
                </a:solidFill>
                <a:cs typeface="Calibri"/>
              </a:rPr>
              <a:t> </a:t>
            </a:r>
            <a:r>
              <a:rPr lang="fr-FR" sz="2400" dirty="0">
                <a:solidFill>
                  <a:schemeClr val="tx1"/>
                </a:solidFill>
                <a:cs typeface="Calibri"/>
              </a:rPr>
              <a:t>?</a:t>
            </a:r>
            <a:r>
              <a:rPr lang="fr-FR" sz="2400" spc="-70" dirty="0">
                <a:solidFill>
                  <a:schemeClr val="tx1"/>
                </a:solidFill>
                <a:cs typeface="Calibri"/>
              </a:rPr>
              <a:t> </a:t>
            </a:r>
          </a:p>
          <a:p>
            <a:pPr marL="285750" indent="-285750">
              <a:buFont typeface="Arial" panose="020B0604020202020204" pitchFamily="34" charset="0"/>
              <a:buChar char="•"/>
            </a:pPr>
            <a:endParaRPr lang="fr-FR" sz="2400" spc="-70" dirty="0">
              <a:solidFill>
                <a:schemeClr val="tx1"/>
              </a:solidFill>
              <a:cs typeface="Calibri"/>
            </a:endParaRPr>
          </a:p>
          <a:p>
            <a:pPr marL="285750" indent="-285750">
              <a:buFont typeface="Arial" panose="020B0604020202020204" pitchFamily="34" charset="0"/>
              <a:buChar char="•"/>
            </a:pPr>
            <a:r>
              <a:rPr lang="fr-FR" sz="2400" dirty="0">
                <a:solidFill>
                  <a:schemeClr val="tx1"/>
                </a:solidFill>
                <a:cs typeface="Calibri"/>
              </a:rPr>
              <a:t>Quelle</a:t>
            </a:r>
            <a:r>
              <a:rPr lang="fr-FR" sz="2400" spc="-40" dirty="0">
                <a:solidFill>
                  <a:schemeClr val="tx1"/>
                </a:solidFill>
                <a:cs typeface="Calibri"/>
              </a:rPr>
              <a:t> </a:t>
            </a:r>
            <a:r>
              <a:rPr lang="fr-FR" sz="2400" spc="-10" dirty="0">
                <a:solidFill>
                  <a:schemeClr val="tx1"/>
                </a:solidFill>
                <a:cs typeface="Calibri"/>
              </a:rPr>
              <a:t>communication</a:t>
            </a:r>
            <a:r>
              <a:rPr lang="fr-FR" sz="2400" spc="-45" dirty="0">
                <a:solidFill>
                  <a:schemeClr val="tx1"/>
                </a:solidFill>
                <a:cs typeface="Calibri"/>
              </a:rPr>
              <a:t> </a:t>
            </a:r>
            <a:r>
              <a:rPr lang="fr-FR" sz="2400" dirty="0">
                <a:solidFill>
                  <a:schemeClr val="tx1"/>
                </a:solidFill>
                <a:cs typeface="Calibri"/>
              </a:rPr>
              <a:t>pour</a:t>
            </a:r>
            <a:r>
              <a:rPr lang="fr-FR" sz="2400" spc="-55" dirty="0">
                <a:solidFill>
                  <a:schemeClr val="tx1"/>
                </a:solidFill>
                <a:cs typeface="Calibri"/>
              </a:rPr>
              <a:t> </a:t>
            </a:r>
            <a:r>
              <a:rPr lang="fr-FR" sz="2400" dirty="0">
                <a:solidFill>
                  <a:schemeClr val="tx1"/>
                </a:solidFill>
                <a:cs typeface="Calibri"/>
              </a:rPr>
              <a:t>quelle</a:t>
            </a:r>
            <a:r>
              <a:rPr lang="fr-FR" sz="2400" spc="-35" dirty="0">
                <a:solidFill>
                  <a:schemeClr val="tx1"/>
                </a:solidFill>
                <a:cs typeface="Calibri"/>
              </a:rPr>
              <a:t> </a:t>
            </a:r>
            <a:r>
              <a:rPr lang="fr-FR" sz="2400" spc="-10" dirty="0">
                <a:solidFill>
                  <a:schemeClr val="tx1"/>
                </a:solidFill>
                <a:cs typeface="Calibri"/>
              </a:rPr>
              <a:t>prévention</a:t>
            </a:r>
            <a:r>
              <a:rPr lang="fr-FR" sz="2400" spc="-25" dirty="0">
                <a:solidFill>
                  <a:schemeClr val="tx1"/>
                </a:solidFill>
                <a:cs typeface="Calibri"/>
              </a:rPr>
              <a:t> </a:t>
            </a:r>
            <a:r>
              <a:rPr lang="fr-FR" sz="2400" dirty="0">
                <a:solidFill>
                  <a:schemeClr val="tx1"/>
                </a:solidFill>
                <a:cs typeface="Calibri"/>
              </a:rPr>
              <a:t>?</a:t>
            </a:r>
          </a:p>
          <a:p>
            <a:pPr marL="285750" indent="-285750">
              <a:buFont typeface="Arial" panose="020B0604020202020204" pitchFamily="34" charset="0"/>
              <a:buChar char="•"/>
            </a:pPr>
            <a:endParaRPr lang="fr-FR" sz="2400" dirty="0">
              <a:solidFill>
                <a:schemeClr val="tx1"/>
              </a:solidFill>
              <a:cs typeface="Calibri"/>
            </a:endParaRPr>
          </a:p>
          <a:p>
            <a:pPr marL="285750" indent="-285750">
              <a:buFont typeface="Arial" panose="020B0604020202020204" pitchFamily="34" charset="0"/>
              <a:buChar char="•"/>
            </a:pPr>
            <a:r>
              <a:rPr lang="fr-FR" sz="2400" spc="-65" dirty="0">
                <a:solidFill>
                  <a:schemeClr val="tx1"/>
                </a:solidFill>
                <a:cs typeface="Calibri"/>
              </a:rPr>
              <a:t> </a:t>
            </a:r>
            <a:r>
              <a:rPr lang="fr-FR" sz="2400" spc="-10" dirty="0">
                <a:solidFill>
                  <a:schemeClr val="tx1"/>
                </a:solidFill>
                <a:cs typeface="Calibri"/>
              </a:rPr>
              <a:t>Comment</a:t>
            </a:r>
            <a:r>
              <a:rPr lang="fr-FR" sz="2400" spc="-55" dirty="0">
                <a:solidFill>
                  <a:schemeClr val="tx1"/>
                </a:solidFill>
                <a:cs typeface="Calibri"/>
              </a:rPr>
              <a:t> </a:t>
            </a:r>
            <a:r>
              <a:rPr lang="fr-FR" sz="2400" dirty="0">
                <a:solidFill>
                  <a:schemeClr val="tx1"/>
                </a:solidFill>
                <a:cs typeface="Calibri"/>
              </a:rPr>
              <a:t>adresser</a:t>
            </a:r>
            <a:r>
              <a:rPr lang="fr-FR" sz="2400" spc="-55" dirty="0">
                <a:solidFill>
                  <a:schemeClr val="tx1"/>
                </a:solidFill>
                <a:cs typeface="Calibri"/>
              </a:rPr>
              <a:t> </a:t>
            </a:r>
            <a:r>
              <a:rPr lang="fr-FR" sz="2400" dirty="0">
                <a:solidFill>
                  <a:schemeClr val="tx1"/>
                </a:solidFill>
                <a:cs typeface="Calibri"/>
              </a:rPr>
              <a:t>des</a:t>
            </a:r>
            <a:r>
              <a:rPr lang="fr-FR" sz="2400" spc="-60" dirty="0">
                <a:solidFill>
                  <a:schemeClr val="tx1"/>
                </a:solidFill>
                <a:cs typeface="Calibri"/>
              </a:rPr>
              <a:t> </a:t>
            </a:r>
            <a:r>
              <a:rPr lang="fr-FR" sz="2400" spc="-10" dirty="0">
                <a:solidFill>
                  <a:schemeClr val="tx1"/>
                </a:solidFill>
                <a:cs typeface="Calibri"/>
              </a:rPr>
              <a:t>messages pertinents</a:t>
            </a:r>
            <a:r>
              <a:rPr lang="fr-FR" sz="2400" spc="-30" dirty="0">
                <a:solidFill>
                  <a:schemeClr val="tx1"/>
                </a:solidFill>
                <a:cs typeface="Calibri"/>
              </a:rPr>
              <a:t> </a:t>
            </a:r>
            <a:r>
              <a:rPr lang="fr-FR" sz="2400" dirty="0">
                <a:solidFill>
                  <a:schemeClr val="tx1"/>
                </a:solidFill>
                <a:cs typeface="Calibri"/>
              </a:rPr>
              <a:t>sans</a:t>
            </a:r>
            <a:r>
              <a:rPr lang="fr-FR" sz="2400" spc="-55" dirty="0">
                <a:solidFill>
                  <a:schemeClr val="tx1"/>
                </a:solidFill>
                <a:cs typeface="Calibri"/>
              </a:rPr>
              <a:t> </a:t>
            </a:r>
            <a:r>
              <a:rPr lang="fr-FR" sz="2400" spc="-10" dirty="0">
                <a:solidFill>
                  <a:schemeClr val="tx1"/>
                </a:solidFill>
                <a:cs typeface="Calibri"/>
              </a:rPr>
              <a:t>stigmatisation ?</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a:t>Ciblages </a:t>
            </a:r>
          </a:p>
          <a:p>
            <a:pPr marL="171450" indent="-171450">
              <a:buFont typeface="Arial" panose="020B0604020202020204" pitchFamily="34" charset="0"/>
              <a:buChar char="•"/>
            </a:pPr>
            <a:endParaRPr lang="fr-FR" dirty="0"/>
          </a:p>
          <a:p>
            <a:endParaRPr lang="fr-FR" sz="1600" b="1" dirty="0"/>
          </a:p>
          <a:p>
            <a:pPr marL="171450" indent="-171450">
              <a:buFont typeface="Arial" panose="020B0604020202020204" pitchFamily="34" charset="0"/>
              <a:buChar char="•"/>
            </a:pPr>
            <a:endParaRPr lang="fr-FR" dirty="0"/>
          </a:p>
          <a:p>
            <a:pPr algn="ctr"/>
            <a:r>
              <a:rPr lang="fr-FR" sz="1800" dirty="0">
                <a:solidFill>
                  <a:schemeClr val="accent4"/>
                </a:solidFill>
              </a:rPr>
              <a:t>Proposition : Quels intervenants </a:t>
            </a:r>
            <a:r>
              <a:rPr lang="fr-FR" sz="1800" dirty="0">
                <a:solidFill>
                  <a:schemeClr val="accent6">
                    <a:lumMod val="75000"/>
                  </a:schemeClr>
                </a:solidFill>
              </a:rPr>
              <a:t>? </a:t>
            </a:r>
          </a:p>
          <a:p>
            <a:pPr algn="ctr"/>
            <a:endParaRPr lang="fr-FR" sz="1800" dirty="0">
              <a:solidFill>
                <a:schemeClr val="accent6">
                  <a:lumMod val="75000"/>
                </a:schemeClr>
              </a:solidFill>
            </a:endParaRPr>
          </a:p>
          <a:p>
            <a:endParaRPr lang="fr-FR" sz="1800" dirty="0"/>
          </a:p>
          <a:p>
            <a:endParaRPr lang="fr-FR" sz="1800" dirty="0"/>
          </a:p>
        </p:txBody>
      </p:sp>
      <p:sp>
        <p:nvSpPr>
          <p:cNvPr id="4" name="Titre 3">
            <a:extLst>
              <a:ext uri="{FF2B5EF4-FFF2-40B4-BE49-F238E27FC236}">
                <a16:creationId xmlns:a16="http://schemas.microsoft.com/office/drawing/2014/main" id="{86345E49-9793-5383-803A-533D7874FB2F}"/>
              </a:ext>
            </a:extLst>
          </p:cNvPr>
          <p:cNvSpPr>
            <a:spLocks noGrp="1"/>
          </p:cNvSpPr>
          <p:nvPr>
            <p:ph type="title"/>
          </p:nvPr>
        </p:nvSpPr>
        <p:spPr>
          <a:xfrm>
            <a:off x="0" y="-362174"/>
            <a:ext cx="11183721" cy="1121633"/>
          </a:xfrm>
        </p:spPr>
        <p:txBody>
          <a:bodyPr/>
          <a:lstStyle/>
          <a:p>
            <a:pPr algn="l" defTabSz="609630" rtl="0"/>
            <a:r>
              <a:rPr lang="fr-FR" sz="3200" b="1" spc="-10" dirty="0">
                <a:solidFill>
                  <a:schemeClr val="tx1"/>
                </a:solidFill>
                <a:cs typeface="Calibri"/>
              </a:rPr>
              <a:t>Communication</a:t>
            </a:r>
            <a:r>
              <a:rPr lang="fr-FR" sz="3200" b="1" spc="-30" dirty="0">
                <a:solidFill>
                  <a:schemeClr val="tx1"/>
                </a:solidFill>
                <a:cs typeface="Calibri"/>
              </a:rPr>
              <a:t> </a:t>
            </a:r>
            <a:endParaRPr lang="fr-FR" sz="3200" spc="-10" dirty="0">
              <a:solidFill>
                <a:schemeClr val="tx1"/>
              </a:solidFill>
              <a:cs typeface="Calibri"/>
            </a:endParaRPr>
          </a:p>
        </p:txBody>
      </p:sp>
      <p:sp>
        <p:nvSpPr>
          <p:cNvPr id="5" name="Forme libre : forme 4">
            <a:extLst>
              <a:ext uri="{FF2B5EF4-FFF2-40B4-BE49-F238E27FC236}">
                <a16:creationId xmlns:a16="http://schemas.microsoft.com/office/drawing/2014/main" id="{89FE50A8-F8DF-DEFD-E42D-21AD13EEBD6D}"/>
              </a:ext>
            </a:extLst>
          </p:cNvPr>
          <p:cNvSpPr/>
          <p:nvPr/>
        </p:nvSpPr>
        <p:spPr>
          <a:xfrm rot="20820960">
            <a:off x="9606980" y="5729580"/>
            <a:ext cx="1353029" cy="953299"/>
          </a:xfrm>
          <a:custGeom>
            <a:avLst/>
            <a:gdLst>
              <a:gd name="connsiteX0" fmla="*/ 733425 w 1323975"/>
              <a:gd name="connsiteY0" fmla="*/ 0 h 714375"/>
              <a:gd name="connsiteX1" fmla="*/ 0 w 1323975"/>
              <a:gd name="connsiteY1" fmla="*/ 714375 h 714375"/>
              <a:gd name="connsiteX2" fmla="*/ 1323975 w 1323975"/>
              <a:gd name="connsiteY2" fmla="*/ 538162 h 714375"/>
              <a:gd name="connsiteX3" fmla="*/ 733425 w 1323975"/>
              <a:gd name="connsiteY3" fmla="*/ 0 h 714375"/>
              <a:gd name="connsiteX0" fmla="*/ 744064 w 1353836"/>
              <a:gd name="connsiteY0" fmla="*/ 1378 h 715753"/>
              <a:gd name="connsiteX1" fmla="*/ 10639 w 1353836"/>
              <a:gd name="connsiteY1" fmla="*/ 715753 h 715753"/>
              <a:gd name="connsiteX2" fmla="*/ 1334614 w 1353836"/>
              <a:gd name="connsiteY2" fmla="*/ 539540 h 715753"/>
              <a:gd name="connsiteX3" fmla="*/ 744064 w 1353836"/>
              <a:gd name="connsiteY3" fmla="*/ 1378 h 715753"/>
              <a:gd name="connsiteX0" fmla="*/ 744064 w 1464017"/>
              <a:gd name="connsiteY0" fmla="*/ 1223 h 715598"/>
              <a:gd name="connsiteX1" fmla="*/ 10639 w 1464017"/>
              <a:gd name="connsiteY1" fmla="*/ 715598 h 715598"/>
              <a:gd name="connsiteX2" fmla="*/ 1334614 w 1464017"/>
              <a:gd name="connsiteY2" fmla="*/ 539385 h 715598"/>
              <a:gd name="connsiteX3" fmla="*/ 744064 w 1464017"/>
              <a:gd name="connsiteY3" fmla="*/ 1223 h 715598"/>
              <a:gd name="connsiteX0" fmla="*/ 848568 w 1568521"/>
              <a:gd name="connsiteY0" fmla="*/ 1223 h 718901"/>
              <a:gd name="connsiteX1" fmla="*/ 115143 w 1568521"/>
              <a:gd name="connsiteY1" fmla="*/ 715598 h 718901"/>
              <a:gd name="connsiteX2" fmla="*/ 1439118 w 1568521"/>
              <a:gd name="connsiteY2" fmla="*/ 539385 h 718901"/>
              <a:gd name="connsiteX3" fmla="*/ 848568 w 1568521"/>
              <a:gd name="connsiteY3" fmla="*/ 1223 h 718901"/>
              <a:gd name="connsiteX0" fmla="*/ 551383 w 1148243"/>
              <a:gd name="connsiteY0" fmla="*/ 1764 h 743172"/>
              <a:gd name="connsiteX1" fmla="*/ 146571 w 1148243"/>
              <a:gd name="connsiteY1" fmla="*/ 739951 h 743172"/>
              <a:gd name="connsiteX2" fmla="*/ 1141933 w 1148243"/>
              <a:gd name="connsiteY2" fmla="*/ 539926 h 743172"/>
              <a:gd name="connsiteX3" fmla="*/ 551383 w 1148243"/>
              <a:gd name="connsiteY3" fmla="*/ 1764 h 743172"/>
              <a:gd name="connsiteX0" fmla="*/ 527861 w 1124721"/>
              <a:gd name="connsiteY0" fmla="*/ 1764 h 792441"/>
              <a:gd name="connsiteX1" fmla="*/ 123049 w 1124721"/>
              <a:gd name="connsiteY1" fmla="*/ 739951 h 792441"/>
              <a:gd name="connsiteX2" fmla="*/ 1118411 w 1124721"/>
              <a:gd name="connsiteY2" fmla="*/ 539926 h 792441"/>
              <a:gd name="connsiteX3" fmla="*/ 527861 w 1124721"/>
              <a:gd name="connsiteY3" fmla="*/ 1764 h 792441"/>
            </a:gdLst>
            <a:ahLst/>
            <a:cxnLst>
              <a:cxn ang="0">
                <a:pos x="connsiteX0" y="connsiteY0"/>
              </a:cxn>
              <a:cxn ang="0">
                <a:pos x="connsiteX1" y="connsiteY1"/>
              </a:cxn>
              <a:cxn ang="0">
                <a:pos x="connsiteX2" y="connsiteY2"/>
              </a:cxn>
              <a:cxn ang="0">
                <a:pos x="connsiteX3" y="connsiteY3"/>
              </a:cxn>
            </a:cxnLst>
            <a:rect l="l" t="t" r="r" b="b"/>
            <a:pathLst>
              <a:path w="1124721" h="792441">
                <a:moveTo>
                  <a:pt x="527861" y="1764"/>
                </a:moveTo>
                <a:cubicBezTo>
                  <a:pt x="361967" y="35101"/>
                  <a:pt x="-261125" y="582789"/>
                  <a:pt x="123049" y="739951"/>
                </a:cubicBezTo>
                <a:cubicBezTo>
                  <a:pt x="507223" y="897113"/>
                  <a:pt x="1050942" y="662957"/>
                  <a:pt x="1118411" y="539926"/>
                </a:cubicBezTo>
                <a:cubicBezTo>
                  <a:pt x="1185880" y="416895"/>
                  <a:pt x="693755" y="-31573"/>
                  <a:pt x="527861" y="1764"/>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EED9C891-F54E-239E-3A56-B85FBBBF896B}"/>
              </a:ext>
            </a:extLst>
          </p:cNvPr>
          <p:cNvSpPr>
            <a:spLocks noGrp="1"/>
          </p:cNvSpPr>
          <p:nvPr>
            <p:ph type="sldNum" sz="quarter" idx="4"/>
          </p:nvPr>
        </p:nvSpPr>
        <p:spPr/>
        <p:txBody>
          <a:bodyPr/>
          <a:lstStyle/>
          <a:p>
            <a:fld id="{F99EF5AE-56D7-4A2B-B0E3-BCC40C43C5F5}" type="slidenum">
              <a:rPr lang="fr-FR" smtClean="0"/>
              <a:pPr/>
              <a:t>19</a:t>
            </a:fld>
            <a:endParaRPr lang="fr-FR"/>
          </a:p>
        </p:txBody>
      </p:sp>
    </p:spTree>
    <p:extLst>
      <p:ext uri="{BB962C8B-B14F-4D97-AF65-F5344CB8AC3E}">
        <p14:creationId xmlns:p14="http://schemas.microsoft.com/office/powerpoint/2010/main" val="195103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F9FCC39-9E9E-672B-4CC4-FA235F41DEE4}"/>
              </a:ext>
            </a:extLst>
          </p:cNvPr>
          <p:cNvSpPr>
            <a:spLocks noGrp="1"/>
          </p:cNvSpPr>
          <p:nvPr>
            <p:ph type="body" sz="quarter" idx="22"/>
          </p:nvPr>
        </p:nvSpPr>
        <p:spPr>
          <a:xfrm>
            <a:off x="509079" y="1639576"/>
            <a:ext cx="2674835" cy="461665"/>
          </a:xfrm>
        </p:spPr>
        <p:txBody>
          <a:bodyPr/>
          <a:lstStyle/>
          <a:p>
            <a:r>
              <a:rPr lang="fr-FR" dirty="0"/>
              <a:t>Rappel des règles</a:t>
            </a:r>
          </a:p>
        </p:txBody>
      </p:sp>
      <p:sp>
        <p:nvSpPr>
          <p:cNvPr id="3" name="Espace réservé du texte 2">
            <a:extLst>
              <a:ext uri="{FF2B5EF4-FFF2-40B4-BE49-F238E27FC236}">
                <a16:creationId xmlns:a16="http://schemas.microsoft.com/office/drawing/2014/main" id="{65375B7D-8D6D-77E4-5782-38E1FE47941F}"/>
              </a:ext>
            </a:extLst>
          </p:cNvPr>
          <p:cNvSpPr>
            <a:spLocks noGrp="1"/>
          </p:cNvSpPr>
          <p:nvPr>
            <p:ph type="body" sz="quarter" idx="23"/>
          </p:nvPr>
        </p:nvSpPr>
        <p:spPr/>
        <p:txBody>
          <a:bodyPr/>
          <a:lstStyle/>
          <a:p>
            <a:r>
              <a:rPr lang="fr-FR" dirty="0"/>
              <a:t>Les adhérents du GECO Food Service et les participants aux réunions s’engagent à respecter les règles du droit de la concurrence.</a:t>
            </a:r>
          </a:p>
          <a:p>
            <a:endParaRPr lang="fr-FR" dirty="0"/>
          </a:p>
          <a:p>
            <a:r>
              <a:rPr lang="fr-FR" dirty="0"/>
              <a:t>En particulier, ils ne doivent pas communiquer ou échanger d’informations sensibles concernant leur politique et stratégie commerciale, marketing, publicitaire, industrielle et d’achat, notamment toute information relative aux prix, conditions de vente, opérations promotionnelles, bénéfices, marges, parts de marché, méthodes et coûts de production, de distribution et d’approvisionnement.</a:t>
            </a:r>
          </a:p>
          <a:p>
            <a:endParaRPr lang="fr-FR" dirty="0"/>
          </a:p>
        </p:txBody>
      </p:sp>
      <p:sp>
        <p:nvSpPr>
          <p:cNvPr id="4" name="Espace réservé du texte 3">
            <a:extLst>
              <a:ext uri="{FF2B5EF4-FFF2-40B4-BE49-F238E27FC236}">
                <a16:creationId xmlns:a16="http://schemas.microsoft.com/office/drawing/2014/main" id="{A4160711-6717-F1B0-E32B-9230478EF34E}"/>
              </a:ext>
            </a:extLst>
          </p:cNvPr>
          <p:cNvSpPr>
            <a:spLocks noGrp="1"/>
          </p:cNvSpPr>
          <p:nvPr>
            <p:ph type="body" sz="quarter" idx="26"/>
          </p:nvPr>
        </p:nvSpPr>
        <p:spPr/>
        <p:txBody>
          <a:bodyPr/>
          <a:lstStyle/>
          <a:p>
            <a:r>
              <a:rPr lang="fr-FR" dirty="0"/>
              <a:t>Le processus d’élaboration de positions établies ne doit pas servir de prétexte aux entreprises pour coordonner leur stratégie ni leur permettre d’imposer individuellement leur position dans un but qui leur est propre.</a:t>
            </a:r>
          </a:p>
          <a:p>
            <a:endParaRPr lang="fr-FR" dirty="0"/>
          </a:p>
          <a:p>
            <a:r>
              <a:rPr lang="fr-FR" dirty="0"/>
              <a:t>Chaque entreprise est responsable de sa stratégie commerciale et des décisions qu’elle prend à ce titre.</a:t>
            </a:r>
          </a:p>
          <a:p>
            <a:endParaRPr lang="fr-FR" dirty="0"/>
          </a:p>
        </p:txBody>
      </p:sp>
      <p:sp>
        <p:nvSpPr>
          <p:cNvPr id="5" name="Titre 4">
            <a:extLst>
              <a:ext uri="{FF2B5EF4-FFF2-40B4-BE49-F238E27FC236}">
                <a16:creationId xmlns:a16="http://schemas.microsoft.com/office/drawing/2014/main" id="{AB10BC0F-B730-5593-1D21-98F4C4EF4624}"/>
              </a:ext>
            </a:extLst>
          </p:cNvPr>
          <p:cNvSpPr>
            <a:spLocks noGrp="1"/>
          </p:cNvSpPr>
          <p:nvPr>
            <p:ph type="title"/>
          </p:nvPr>
        </p:nvSpPr>
        <p:spPr>
          <a:xfrm>
            <a:off x="366299" y="126088"/>
            <a:ext cx="11183721" cy="1121633"/>
          </a:xfrm>
        </p:spPr>
        <p:txBody>
          <a:bodyPr/>
          <a:lstStyle/>
          <a:p>
            <a:r>
              <a:rPr lang="fr-FR" dirty="0"/>
              <a:t>Droit de la concurrence</a:t>
            </a:r>
          </a:p>
        </p:txBody>
      </p:sp>
      <p:pic>
        <p:nvPicPr>
          <p:cNvPr id="6" name="Graphique 5">
            <a:extLst>
              <a:ext uri="{FF2B5EF4-FFF2-40B4-BE49-F238E27FC236}">
                <a16:creationId xmlns:a16="http://schemas.microsoft.com/office/drawing/2014/main" id="{5D352962-000D-E5D8-1484-32434D0C4E9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1467" y="256532"/>
            <a:ext cx="597106" cy="597106"/>
          </a:xfrm>
          <a:prstGeom prst="rect">
            <a:avLst/>
          </a:prstGeom>
        </p:spPr>
      </p:pic>
      <p:sp>
        <p:nvSpPr>
          <p:cNvPr id="7" name="Espace réservé du numéro de diapositive 6">
            <a:extLst>
              <a:ext uri="{FF2B5EF4-FFF2-40B4-BE49-F238E27FC236}">
                <a16:creationId xmlns:a16="http://schemas.microsoft.com/office/drawing/2014/main" id="{BB219B48-46B8-0255-66BD-A61D98C77117}"/>
              </a:ext>
            </a:extLst>
          </p:cNvPr>
          <p:cNvSpPr>
            <a:spLocks noGrp="1"/>
          </p:cNvSpPr>
          <p:nvPr>
            <p:ph type="sldNum" sz="quarter" idx="4"/>
          </p:nvPr>
        </p:nvSpPr>
        <p:spPr/>
        <p:txBody>
          <a:bodyPr/>
          <a:lstStyle/>
          <a:p>
            <a:fld id="{F99EF5AE-56D7-4A2B-B0E3-BCC40C43C5F5}" type="slidenum">
              <a:rPr lang="fr-FR" smtClean="0"/>
              <a:pPr/>
              <a:t>2</a:t>
            </a:fld>
            <a:endParaRPr lang="fr-FR"/>
          </a:p>
        </p:txBody>
      </p:sp>
    </p:spTree>
    <p:extLst>
      <p:ext uri="{BB962C8B-B14F-4D97-AF65-F5344CB8AC3E}">
        <p14:creationId xmlns:p14="http://schemas.microsoft.com/office/powerpoint/2010/main" val="348700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EEF65-C7BE-ADA3-A4F3-9CAB70E85442}"/>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120C421-9FC1-B07C-2182-62D842623403}"/>
              </a:ext>
            </a:extLst>
          </p:cNvPr>
          <p:cNvSpPr>
            <a:spLocks noGrp="1"/>
          </p:cNvSpPr>
          <p:nvPr>
            <p:ph type="body" sz="quarter" idx="23"/>
          </p:nvPr>
        </p:nvSpPr>
        <p:spPr>
          <a:xfrm>
            <a:off x="424099" y="1536173"/>
            <a:ext cx="10625708" cy="3666447"/>
          </a:xfrm>
        </p:spPr>
        <p:txBody>
          <a:bodyPr/>
          <a:lstStyle/>
          <a:p>
            <a:pPr marL="285750" indent="-285750" defTabSz="609630">
              <a:buFont typeface="Wingdings" panose="05000000000000000000" pitchFamily="2" charset="2"/>
              <a:buChar char="§"/>
            </a:pPr>
            <a:r>
              <a:rPr lang="fr-FR" sz="2000" b="1" dirty="0">
                <a:solidFill>
                  <a:schemeClr val="tx1"/>
                </a:solidFill>
                <a:latin typeface="Aptos" panose="020B0004020202020204" pitchFamily="34" charset="0"/>
                <a:ea typeface="Aptos" panose="020B0004020202020204" pitchFamily="34" charset="0"/>
                <a:cs typeface="Aptos" panose="020B0004020202020204" pitchFamily="34" charset="0"/>
              </a:rPr>
              <a:t>R</a:t>
            </a:r>
            <a:r>
              <a:rPr lang="fr-FR" sz="2000" b="1" dirty="0">
                <a:solidFill>
                  <a:schemeClr val="tx1"/>
                </a:solidFill>
                <a:effectLst/>
                <a:latin typeface="Aptos" panose="020B0004020202020204" pitchFamily="34" charset="0"/>
                <a:ea typeface="Aptos" panose="020B0004020202020204" pitchFamily="34" charset="0"/>
                <a:cs typeface="Aptos" panose="020B0004020202020204" pitchFamily="34" charset="0"/>
              </a:rPr>
              <a:t>appel des principaux intervenants / marchés / proportion organisé/concédé</a:t>
            </a:r>
            <a:endParaRPr lang="fr-FR"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Wingdings" panose="05000000000000000000" pitchFamily="2" charset="2"/>
              <a:buChar char="§"/>
            </a:pPr>
            <a:endParaRPr lang="fr-FR"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Wingdings" panose="05000000000000000000" pitchFamily="2" charset="2"/>
              <a:buChar char="§"/>
            </a:pPr>
            <a:endParaRPr lang="fr-FR" sz="2400" b="1"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Wingdings" panose="05000000000000000000" pitchFamily="2" charset="2"/>
              <a:buChar char="§"/>
            </a:pPr>
            <a:r>
              <a:rPr lang="fr-FR" sz="2000" b="1" dirty="0">
                <a:solidFill>
                  <a:schemeClr val="tx1"/>
                </a:solidFill>
                <a:latin typeface="Aptos" panose="020B0004020202020204" pitchFamily="34" charset="0"/>
                <a:ea typeface="Aptos" panose="020B0004020202020204" pitchFamily="34" charset="0"/>
                <a:cs typeface="Aptos" panose="020B0004020202020204" pitchFamily="34" charset="0"/>
              </a:rPr>
              <a:t>L</a:t>
            </a:r>
            <a:r>
              <a:rPr lang="fr-FR" sz="2000" b="1" dirty="0">
                <a:solidFill>
                  <a:schemeClr val="tx1"/>
                </a:solidFill>
                <a:effectLst/>
                <a:latin typeface="Aptos" panose="020B0004020202020204" pitchFamily="34" charset="0"/>
                <a:ea typeface="Aptos" panose="020B0004020202020204" pitchFamily="34" charset="0"/>
                <a:cs typeface="Aptos" panose="020B0004020202020204" pitchFamily="34" charset="0"/>
              </a:rPr>
              <a:t>a question de l'offre "enrichie" dans les marchés publics &gt;&gt; existe-t-elle? dans quel(s) budget va-t-elle   : "alimentation" ou "nutrition"?</a:t>
            </a:r>
          </a:p>
          <a:p>
            <a:r>
              <a:rPr lang="fr-FR" dirty="0"/>
              <a:t>    </a:t>
            </a:r>
          </a:p>
          <a:p>
            <a:endParaRPr lang="fr-FR" dirty="0"/>
          </a:p>
          <a:p>
            <a:endParaRPr lang="fr-FR" dirty="0"/>
          </a:p>
          <a:p>
            <a:endParaRPr lang="fr-FR" dirty="0"/>
          </a:p>
          <a:p>
            <a:r>
              <a:rPr lang="fr-FR" dirty="0"/>
              <a:t>                        </a:t>
            </a:r>
            <a:r>
              <a:rPr lang="fr-FR" sz="2000" dirty="0">
                <a:solidFill>
                  <a:schemeClr val="accent4"/>
                </a:solidFill>
              </a:rPr>
              <a:t>Invité un intervenant d’un groupement de commandes/GHT </a:t>
            </a:r>
          </a:p>
          <a:p>
            <a:endParaRPr lang="fr-FR" sz="2000" dirty="0">
              <a:solidFill>
                <a:schemeClr val="accent4"/>
              </a:solidFill>
            </a:endParaRPr>
          </a:p>
          <a:p>
            <a:r>
              <a:rPr lang="fr-FR" sz="2000" dirty="0" err="1">
                <a:solidFill>
                  <a:schemeClr val="accent4"/>
                </a:solidFill>
              </a:rPr>
              <a:t>Et/Ou</a:t>
            </a:r>
            <a:r>
              <a:rPr lang="fr-FR" sz="2000" dirty="0">
                <a:solidFill>
                  <a:schemeClr val="accent4"/>
                </a:solidFill>
              </a:rPr>
              <a:t>       Intervention de Institut </a:t>
            </a:r>
            <a:r>
              <a:rPr lang="fr-FR" sz="2000" dirty="0">
                <a:solidFill>
                  <a:schemeClr val="accent4"/>
                </a:solidFill>
                <a:hlinkClick r:id="rId3"/>
              </a:rPr>
              <a:t>Carnot </a:t>
            </a:r>
            <a:r>
              <a:rPr lang="fr-FR" sz="2000" dirty="0" err="1">
                <a:solidFill>
                  <a:schemeClr val="accent4"/>
                </a:solidFill>
                <a:hlinkClick r:id="rId3"/>
              </a:rPr>
              <a:t>Agrifood</a:t>
            </a:r>
            <a:r>
              <a:rPr lang="fr-FR" sz="2000" dirty="0">
                <a:solidFill>
                  <a:schemeClr val="accent4"/>
                </a:solidFill>
                <a:hlinkClick r:id="rId3"/>
              </a:rPr>
              <a:t> Transition </a:t>
            </a:r>
            <a:r>
              <a:rPr lang="fr-FR" sz="2000" dirty="0">
                <a:solidFill>
                  <a:schemeClr val="accent4"/>
                </a:solidFill>
              </a:rPr>
              <a:t>(Expérimentation  sur l’hôpital de Cornouaille -</a:t>
            </a:r>
            <a:r>
              <a:rPr lang="fr-FR" sz="2000" dirty="0" err="1">
                <a:solidFill>
                  <a:schemeClr val="accent4"/>
                </a:solidFill>
              </a:rPr>
              <a:t>Nutrichic</a:t>
            </a:r>
            <a:r>
              <a:rPr lang="fr-FR" sz="2000" dirty="0">
                <a:solidFill>
                  <a:schemeClr val="accent4"/>
                </a:solidFill>
              </a:rPr>
              <a:t>)- Contact Françoise GORGA </a:t>
            </a:r>
            <a:endParaRPr lang="fr-FR" dirty="0">
              <a:solidFill>
                <a:schemeClr val="accent4"/>
              </a:solidFill>
            </a:endParaRPr>
          </a:p>
        </p:txBody>
      </p:sp>
      <p:sp>
        <p:nvSpPr>
          <p:cNvPr id="4" name="Titre 3">
            <a:extLst>
              <a:ext uri="{FF2B5EF4-FFF2-40B4-BE49-F238E27FC236}">
                <a16:creationId xmlns:a16="http://schemas.microsoft.com/office/drawing/2014/main" id="{77FC3791-2EA3-F022-5E9A-6D1F36517168}"/>
              </a:ext>
            </a:extLst>
          </p:cNvPr>
          <p:cNvSpPr>
            <a:spLocks noGrp="1"/>
          </p:cNvSpPr>
          <p:nvPr>
            <p:ph type="title"/>
          </p:nvPr>
        </p:nvSpPr>
        <p:spPr>
          <a:xfrm>
            <a:off x="0" y="-362174"/>
            <a:ext cx="11183721" cy="1121633"/>
          </a:xfrm>
        </p:spPr>
        <p:txBody>
          <a:bodyPr/>
          <a:lstStyle/>
          <a:p>
            <a:pPr algn="l" defTabSz="609630" rtl="0"/>
            <a:r>
              <a:rPr lang="fr-FR" sz="3200" b="1" spc="-30" dirty="0">
                <a:solidFill>
                  <a:schemeClr val="tx1"/>
                </a:solidFill>
                <a:cs typeface="Calibri"/>
              </a:rPr>
              <a:t>Organisation Marchés  </a:t>
            </a:r>
            <a:endParaRPr lang="fr-FR" sz="3200" spc="-10" dirty="0">
              <a:solidFill>
                <a:schemeClr val="tx1"/>
              </a:solidFill>
              <a:cs typeface="Calibri"/>
            </a:endParaRPr>
          </a:p>
        </p:txBody>
      </p:sp>
      <p:sp>
        <p:nvSpPr>
          <p:cNvPr id="5" name="Forme libre : forme 4">
            <a:extLst>
              <a:ext uri="{FF2B5EF4-FFF2-40B4-BE49-F238E27FC236}">
                <a16:creationId xmlns:a16="http://schemas.microsoft.com/office/drawing/2014/main" id="{16BA941E-B037-79F4-2869-4DB0B0003A05}"/>
              </a:ext>
            </a:extLst>
          </p:cNvPr>
          <p:cNvSpPr/>
          <p:nvPr/>
        </p:nvSpPr>
        <p:spPr>
          <a:xfrm rot="20820960">
            <a:off x="9606980" y="5729580"/>
            <a:ext cx="1353029" cy="953299"/>
          </a:xfrm>
          <a:custGeom>
            <a:avLst/>
            <a:gdLst>
              <a:gd name="connsiteX0" fmla="*/ 733425 w 1323975"/>
              <a:gd name="connsiteY0" fmla="*/ 0 h 714375"/>
              <a:gd name="connsiteX1" fmla="*/ 0 w 1323975"/>
              <a:gd name="connsiteY1" fmla="*/ 714375 h 714375"/>
              <a:gd name="connsiteX2" fmla="*/ 1323975 w 1323975"/>
              <a:gd name="connsiteY2" fmla="*/ 538162 h 714375"/>
              <a:gd name="connsiteX3" fmla="*/ 733425 w 1323975"/>
              <a:gd name="connsiteY3" fmla="*/ 0 h 714375"/>
              <a:gd name="connsiteX0" fmla="*/ 744064 w 1353836"/>
              <a:gd name="connsiteY0" fmla="*/ 1378 h 715753"/>
              <a:gd name="connsiteX1" fmla="*/ 10639 w 1353836"/>
              <a:gd name="connsiteY1" fmla="*/ 715753 h 715753"/>
              <a:gd name="connsiteX2" fmla="*/ 1334614 w 1353836"/>
              <a:gd name="connsiteY2" fmla="*/ 539540 h 715753"/>
              <a:gd name="connsiteX3" fmla="*/ 744064 w 1353836"/>
              <a:gd name="connsiteY3" fmla="*/ 1378 h 715753"/>
              <a:gd name="connsiteX0" fmla="*/ 744064 w 1464017"/>
              <a:gd name="connsiteY0" fmla="*/ 1223 h 715598"/>
              <a:gd name="connsiteX1" fmla="*/ 10639 w 1464017"/>
              <a:gd name="connsiteY1" fmla="*/ 715598 h 715598"/>
              <a:gd name="connsiteX2" fmla="*/ 1334614 w 1464017"/>
              <a:gd name="connsiteY2" fmla="*/ 539385 h 715598"/>
              <a:gd name="connsiteX3" fmla="*/ 744064 w 1464017"/>
              <a:gd name="connsiteY3" fmla="*/ 1223 h 715598"/>
              <a:gd name="connsiteX0" fmla="*/ 848568 w 1568521"/>
              <a:gd name="connsiteY0" fmla="*/ 1223 h 718901"/>
              <a:gd name="connsiteX1" fmla="*/ 115143 w 1568521"/>
              <a:gd name="connsiteY1" fmla="*/ 715598 h 718901"/>
              <a:gd name="connsiteX2" fmla="*/ 1439118 w 1568521"/>
              <a:gd name="connsiteY2" fmla="*/ 539385 h 718901"/>
              <a:gd name="connsiteX3" fmla="*/ 848568 w 1568521"/>
              <a:gd name="connsiteY3" fmla="*/ 1223 h 718901"/>
              <a:gd name="connsiteX0" fmla="*/ 551383 w 1148243"/>
              <a:gd name="connsiteY0" fmla="*/ 1764 h 743172"/>
              <a:gd name="connsiteX1" fmla="*/ 146571 w 1148243"/>
              <a:gd name="connsiteY1" fmla="*/ 739951 h 743172"/>
              <a:gd name="connsiteX2" fmla="*/ 1141933 w 1148243"/>
              <a:gd name="connsiteY2" fmla="*/ 539926 h 743172"/>
              <a:gd name="connsiteX3" fmla="*/ 551383 w 1148243"/>
              <a:gd name="connsiteY3" fmla="*/ 1764 h 743172"/>
              <a:gd name="connsiteX0" fmla="*/ 527861 w 1124721"/>
              <a:gd name="connsiteY0" fmla="*/ 1764 h 792441"/>
              <a:gd name="connsiteX1" fmla="*/ 123049 w 1124721"/>
              <a:gd name="connsiteY1" fmla="*/ 739951 h 792441"/>
              <a:gd name="connsiteX2" fmla="*/ 1118411 w 1124721"/>
              <a:gd name="connsiteY2" fmla="*/ 539926 h 792441"/>
              <a:gd name="connsiteX3" fmla="*/ 527861 w 1124721"/>
              <a:gd name="connsiteY3" fmla="*/ 1764 h 792441"/>
            </a:gdLst>
            <a:ahLst/>
            <a:cxnLst>
              <a:cxn ang="0">
                <a:pos x="connsiteX0" y="connsiteY0"/>
              </a:cxn>
              <a:cxn ang="0">
                <a:pos x="connsiteX1" y="connsiteY1"/>
              </a:cxn>
              <a:cxn ang="0">
                <a:pos x="connsiteX2" y="connsiteY2"/>
              </a:cxn>
              <a:cxn ang="0">
                <a:pos x="connsiteX3" y="connsiteY3"/>
              </a:cxn>
            </a:cxnLst>
            <a:rect l="l" t="t" r="r" b="b"/>
            <a:pathLst>
              <a:path w="1124721" h="792441">
                <a:moveTo>
                  <a:pt x="527861" y="1764"/>
                </a:moveTo>
                <a:cubicBezTo>
                  <a:pt x="361967" y="35101"/>
                  <a:pt x="-261125" y="582789"/>
                  <a:pt x="123049" y="739951"/>
                </a:cubicBezTo>
                <a:cubicBezTo>
                  <a:pt x="507223" y="897113"/>
                  <a:pt x="1050942" y="662957"/>
                  <a:pt x="1118411" y="539926"/>
                </a:cubicBezTo>
                <a:cubicBezTo>
                  <a:pt x="1185880" y="416895"/>
                  <a:pt x="693755" y="-31573"/>
                  <a:pt x="527861" y="1764"/>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91264BB3-214E-A51E-095D-081FE62DDE51}"/>
              </a:ext>
            </a:extLst>
          </p:cNvPr>
          <p:cNvSpPr>
            <a:spLocks noGrp="1"/>
          </p:cNvSpPr>
          <p:nvPr>
            <p:ph type="sldNum" sz="quarter" idx="4"/>
          </p:nvPr>
        </p:nvSpPr>
        <p:spPr/>
        <p:txBody>
          <a:bodyPr/>
          <a:lstStyle/>
          <a:p>
            <a:fld id="{F99EF5AE-56D7-4A2B-B0E3-BCC40C43C5F5}" type="slidenum">
              <a:rPr lang="fr-FR" smtClean="0"/>
              <a:pPr/>
              <a:t>20</a:t>
            </a:fld>
            <a:endParaRPr lang="fr-FR"/>
          </a:p>
        </p:txBody>
      </p:sp>
    </p:spTree>
    <p:extLst>
      <p:ext uri="{BB962C8B-B14F-4D97-AF65-F5344CB8AC3E}">
        <p14:creationId xmlns:p14="http://schemas.microsoft.com/office/powerpoint/2010/main" val="203081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543658-A4FA-1E21-FB16-3A89B3251D68}"/>
              </a:ext>
            </a:extLst>
          </p:cNvPr>
          <p:cNvSpPr/>
          <p:nvPr/>
        </p:nvSpPr>
        <p:spPr>
          <a:xfrm>
            <a:off x="0" y="6101542"/>
            <a:ext cx="1155469" cy="756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B5919A0-C79B-B0AE-E37A-C59C4AA9C223}"/>
              </a:ext>
            </a:extLst>
          </p:cNvPr>
          <p:cNvSpPr>
            <a:spLocks noGrp="1"/>
          </p:cNvSpPr>
          <p:nvPr>
            <p:ph type="title"/>
          </p:nvPr>
        </p:nvSpPr>
        <p:spPr>
          <a:xfrm>
            <a:off x="509078" y="238940"/>
            <a:ext cx="11183721" cy="1121633"/>
          </a:xfrm>
        </p:spPr>
        <p:txBody>
          <a:bodyPr/>
          <a:lstStyle/>
          <a:p>
            <a:r>
              <a:rPr lang="fr-FR" dirty="0"/>
              <a:t>Tour de table </a:t>
            </a:r>
          </a:p>
        </p:txBody>
      </p:sp>
      <p:pic>
        <p:nvPicPr>
          <p:cNvPr id="4" name="Graphique 3">
            <a:extLst>
              <a:ext uri="{FF2B5EF4-FFF2-40B4-BE49-F238E27FC236}">
                <a16:creationId xmlns:a16="http://schemas.microsoft.com/office/drawing/2014/main" id="{8090B347-6DB5-9B82-90B9-F879503D7E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1467" y="256532"/>
            <a:ext cx="597105" cy="597105"/>
          </a:xfrm>
          <a:prstGeom prst="rect">
            <a:avLst/>
          </a:prstGeom>
        </p:spPr>
      </p:pic>
      <p:sp>
        <p:nvSpPr>
          <p:cNvPr id="6" name="Espace réservé du numéro de diapositive 5">
            <a:extLst>
              <a:ext uri="{FF2B5EF4-FFF2-40B4-BE49-F238E27FC236}">
                <a16:creationId xmlns:a16="http://schemas.microsoft.com/office/drawing/2014/main" id="{A3BF79DC-17FF-B252-FC82-0173D4A2F864}"/>
              </a:ext>
            </a:extLst>
          </p:cNvPr>
          <p:cNvSpPr>
            <a:spLocks noGrp="1"/>
          </p:cNvSpPr>
          <p:nvPr>
            <p:ph type="sldNum" sz="quarter" idx="4"/>
          </p:nvPr>
        </p:nvSpPr>
        <p:spPr/>
        <p:txBody>
          <a:bodyPr/>
          <a:lstStyle/>
          <a:p>
            <a:fld id="{F99EF5AE-56D7-4A2B-B0E3-BCC40C43C5F5}" type="slidenum">
              <a:rPr lang="fr-FR" smtClean="0"/>
              <a:pPr/>
              <a:t>21</a:t>
            </a:fld>
            <a:endParaRPr lang="fr-FR"/>
          </a:p>
        </p:txBody>
      </p:sp>
      <p:sp>
        <p:nvSpPr>
          <p:cNvPr id="3" name="ZoneTexte 2">
            <a:extLst>
              <a:ext uri="{FF2B5EF4-FFF2-40B4-BE49-F238E27FC236}">
                <a16:creationId xmlns:a16="http://schemas.microsoft.com/office/drawing/2014/main" id="{EFB0935A-AD38-5DFE-239A-FDF3C4277E96}"/>
              </a:ext>
            </a:extLst>
          </p:cNvPr>
          <p:cNvSpPr txBox="1"/>
          <p:nvPr/>
        </p:nvSpPr>
        <p:spPr>
          <a:xfrm>
            <a:off x="3952875" y="1175907"/>
            <a:ext cx="4312912" cy="369332"/>
          </a:xfrm>
          <a:prstGeom prst="rect">
            <a:avLst/>
          </a:prstGeom>
          <a:noFill/>
        </p:spPr>
        <p:txBody>
          <a:bodyPr wrap="none" rtlCol="0">
            <a:spAutoFit/>
          </a:bodyPr>
          <a:lstStyle/>
          <a:p>
            <a:r>
              <a:rPr lang="fr-FR" b="1" dirty="0"/>
              <a:t>Quels seraient vos sujets prioritaires ? </a:t>
            </a:r>
          </a:p>
        </p:txBody>
      </p:sp>
      <p:graphicFrame>
        <p:nvGraphicFramePr>
          <p:cNvPr id="7" name="Tableau 6">
            <a:extLst>
              <a:ext uri="{FF2B5EF4-FFF2-40B4-BE49-F238E27FC236}">
                <a16:creationId xmlns:a16="http://schemas.microsoft.com/office/drawing/2014/main" id="{9DAB8633-DC5A-1787-3420-29BD32B7380F}"/>
              </a:ext>
            </a:extLst>
          </p:cNvPr>
          <p:cNvGraphicFramePr>
            <a:graphicFrameLocks noGrp="1"/>
          </p:cNvGraphicFramePr>
          <p:nvPr>
            <p:extLst>
              <p:ext uri="{D42A27DB-BD31-4B8C-83A1-F6EECF244321}">
                <p14:modId xmlns:p14="http://schemas.microsoft.com/office/powerpoint/2010/main" val="1826038070"/>
              </p:ext>
            </p:extLst>
          </p:nvPr>
        </p:nvGraphicFramePr>
        <p:xfrm>
          <a:off x="752475" y="1627188"/>
          <a:ext cx="9839325" cy="4659016"/>
        </p:xfrm>
        <a:graphic>
          <a:graphicData uri="http://schemas.openxmlformats.org/drawingml/2006/table">
            <a:tbl>
              <a:tblPr>
                <a:tableStyleId>{5C22544A-7EE6-4342-B048-85BDC9FD1C3A}</a:tableStyleId>
              </a:tblPr>
              <a:tblGrid>
                <a:gridCol w="3219596">
                  <a:extLst>
                    <a:ext uri="{9D8B030D-6E8A-4147-A177-3AD203B41FA5}">
                      <a16:colId xmlns:a16="http://schemas.microsoft.com/office/drawing/2014/main" val="4235044971"/>
                    </a:ext>
                  </a:extLst>
                </a:gridCol>
                <a:gridCol w="1745201">
                  <a:extLst>
                    <a:ext uri="{9D8B030D-6E8A-4147-A177-3AD203B41FA5}">
                      <a16:colId xmlns:a16="http://schemas.microsoft.com/office/drawing/2014/main" val="4099412179"/>
                    </a:ext>
                  </a:extLst>
                </a:gridCol>
                <a:gridCol w="722152">
                  <a:extLst>
                    <a:ext uri="{9D8B030D-6E8A-4147-A177-3AD203B41FA5}">
                      <a16:colId xmlns:a16="http://schemas.microsoft.com/office/drawing/2014/main" val="1139045236"/>
                    </a:ext>
                  </a:extLst>
                </a:gridCol>
                <a:gridCol w="4152376">
                  <a:extLst>
                    <a:ext uri="{9D8B030D-6E8A-4147-A177-3AD203B41FA5}">
                      <a16:colId xmlns:a16="http://schemas.microsoft.com/office/drawing/2014/main" val="483277956"/>
                    </a:ext>
                  </a:extLst>
                </a:gridCol>
              </a:tblGrid>
              <a:tr h="238124">
                <a:tc>
                  <a:txBody>
                    <a:bodyPr/>
                    <a:lstStyle/>
                    <a:p>
                      <a:pPr algn="l" fontAlgn="b"/>
                      <a:r>
                        <a:rPr lang="fr-FR" sz="1100" u="none" strike="noStrike">
                          <a:effectLst/>
                        </a:rPr>
                        <a:t>ALPINA SAVOIE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EPALLE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Agnès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Directrice Marketing</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42646103"/>
                  </a:ext>
                </a:extLst>
              </a:tr>
              <a:tr h="238124">
                <a:tc>
                  <a:txBody>
                    <a:bodyPr/>
                    <a:lstStyle/>
                    <a:p>
                      <a:pPr algn="l" fontAlgn="b"/>
                      <a:r>
                        <a:rPr lang="fr-FR" sz="1100" u="none" strike="noStrike">
                          <a:effectLst/>
                        </a:rPr>
                        <a:t>ANDROS RESTAURATION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BERSANO</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Caroline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Responsable Marketing Activation</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20519382"/>
                  </a:ext>
                </a:extLst>
              </a:tr>
              <a:tr h="238124">
                <a:tc>
                  <a:txBody>
                    <a:bodyPr/>
                    <a:lstStyle/>
                    <a:p>
                      <a:pPr algn="l" fontAlgn="b"/>
                      <a:r>
                        <a:rPr lang="fr-FR" sz="1100" u="none" strike="noStrike">
                          <a:effectLst/>
                        </a:rPr>
                        <a:t>Groupe BEL </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WERY</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Cécilia</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Nutrition Manager</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37439641"/>
                  </a:ext>
                </a:extLst>
              </a:tr>
              <a:tr h="238124">
                <a:tc>
                  <a:txBody>
                    <a:bodyPr/>
                    <a:lstStyle/>
                    <a:p>
                      <a:pPr algn="l" fontAlgn="b"/>
                      <a:r>
                        <a:rPr lang="fr-FR" sz="1100" u="none" strike="noStrike">
                          <a:effectLst/>
                        </a:rPr>
                        <a:t>BEL Food Service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RICHARTH</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Louise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Category Manager Restauration Collective</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91096000"/>
                  </a:ext>
                </a:extLst>
              </a:tr>
              <a:tr h="238124">
                <a:tc>
                  <a:txBody>
                    <a:bodyPr/>
                    <a:lstStyle/>
                    <a:p>
                      <a:pPr algn="l" fontAlgn="b"/>
                      <a:r>
                        <a:rPr lang="fr-FR" sz="1100" u="none" strike="noStrike">
                          <a:effectLst/>
                        </a:rPr>
                        <a:t>BONDUELLE EUROPE LONG LIFE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MEQUINION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Alice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Channel Manager restauration Collective</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32017494"/>
                  </a:ext>
                </a:extLst>
              </a:tr>
              <a:tr h="238124">
                <a:tc>
                  <a:txBody>
                    <a:bodyPr/>
                    <a:lstStyle/>
                    <a:p>
                      <a:pPr algn="l" fontAlgn="b"/>
                      <a:r>
                        <a:rPr lang="fr-FR" sz="1100" u="none" strike="noStrike" dirty="0">
                          <a:effectLst/>
                        </a:rPr>
                        <a:t>CONDIFA</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STEPHANO</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Clara</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Chef de Marques alsa Professionnel</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3474203"/>
                  </a:ext>
                </a:extLst>
              </a:tr>
              <a:tr h="238124">
                <a:tc>
                  <a:txBody>
                    <a:bodyPr/>
                    <a:lstStyle/>
                    <a:p>
                      <a:pPr algn="l" fontAlgn="b"/>
                      <a:r>
                        <a:rPr lang="fr-FR" sz="1100" u="none" strike="noStrike" dirty="0">
                          <a:effectLst/>
                        </a:rPr>
                        <a:t>DAREGAL</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CULLEN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Meghan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Responsable grands comptes RHF</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64970744"/>
                  </a:ext>
                </a:extLst>
              </a:tr>
              <a:tr h="238124">
                <a:tc>
                  <a:txBody>
                    <a:bodyPr/>
                    <a:lstStyle/>
                    <a:p>
                      <a:pPr algn="l" fontAlgn="b"/>
                      <a:r>
                        <a:rPr lang="fr-FR" sz="1100" u="none" strike="noStrike" dirty="0">
                          <a:effectLst/>
                        </a:rPr>
                        <a:t>ESPRI RESTAURATION</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LEPREVOST</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Valentin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Chef de Marché Restauration Collective</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79866826"/>
                  </a:ext>
                </a:extLst>
              </a:tr>
              <a:tr h="238124">
                <a:tc>
                  <a:txBody>
                    <a:bodyPr/>
                    <a:lstStyle/>
                    <a:p>
                      <a:pPr algn="l" fontAlgn="b"/>
                      <a:r>
                        <a:rPr lang="fr-FR" sz="1100" u="none" strike="noStrike">
                          <a:effectLst/>
                        </a:rPr>
                        <a:t>ESPRI RESTAURATION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BEUNET</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Hélène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Responsable Marketing RHD</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51631753"/>
                  </a:ext>
                </a:extLst>
              </a:tr>
              <a:tr h="441760">
                <a:tc>
                  <a:txBody>
                    <a:bodyPr/>
                    <a:lstStyle/>
                    <a:p>
                      <a:pPr algn="l" fontAlgn="b"/>
                      <a:r>
                        <a:rPr lang="en-US" sz="1100" u="none" strike="noStrike">
                          <a:effectLst/>
                        </a:rPr>
                        <a:t>EUREDEN FOODSERVICE - D’AUCY FOODSERVICE FRANCE</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DOUIS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Nathalie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b="0" i="0" u="none" strike="noStrike" dirty="0">
                          <a:solidFill>
                            <a:srgbClr val="000000"/>
                          </a:solidFill>
                          <a:effectLst/>
                          <a:latin typeface="Calibri" panose="020F0502020204030204" pitchFamily="34" charset="0"/>
                        </a:rPr>
                        <a:t>Directrice Marketing </a:t>
                      </a:r>
                    </a:p>
                  </a:txBody>
                  <a:tcPr marL="6350" marR="6350" marT="6350" marB="0" anchor="b"/>
                </a:tc>
                <a:extLst>
                  <a:ext uri="{0D108BD9-81ED-4DB2-BD59-A6C34878D82A}">
                    <a16:rowId xmlns:a16="http://schemas.microsoft.com/office/drawing/2014/main" val="1723999027"/>
                  </a:ext>
                </a:extLst>
              </a:tr>
              <a:tr h="238124">
                <a:tc>
                  <a:txBody>
                    <a:bodyPr/>
                    <a:lstStyle/>
                    <a:p>
                      <a:pPr algn="l" fontAlgn="b"/>
                      <a:r>
                        <a:rPr lang="fr-FR" sz="1100" u="none" strike="noStrike" dirty="0">
                          <a:effectLst/>
                        </a:rPr>
                        <a:t>Geco Food Service</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REPELIN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Laurent</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Président honoraire </a:t>
                      </a:r>
                      <a:endParaRPr lang="fr-F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84309218"/>
                  </a:ext>
                </a:extLst>
              </a:tr>
              <a:tr h="441760">
                <a:tc>
                  <a:txBody>
                    <a:bodyPr/>
                    <a:lstStyle/>
                    <a:p>
                      <a:pPr algn="l" fontAlgn="b"/>
                      <a:r>
                        <a:rPr lang="fr-FR" sz="1100" u="none" strike="noStrike">
                          <a:effectLst/>
                        </a:rPr>
                        <a:t>MARIE SURGELÉS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BON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Alexandra</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Chef de Projet Nutrition</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8074868"/>
                  </a:ext>
                </a:extLst>
              </a:tr>
              <a:tr h="238124">
                <a:tc>
                  <a:txBody>
                    <a:bodyPr/>
                    <a:lstStyle/>
                    <a:p>
                      <a:pPr algn="l" fontAlgn="b"/>
                      <a:r>
                        <a:rPr lang="fr-FR" sz="1100" u="none" strike="noStrike">
                          <a:effectLst/>
                        </a:rPr>
                        <a:t>OLGA | TRIBALLAT NOYAL RESTAURATION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GRIESS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Stanislas</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Chef de Marché / Comptes Clés</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8664114"/>
                  </a:ext>
                </a:extLst>
              </a:tr>
              <a:tr h="238124">
                <a:tc>
                  <a:txBody>
                    <a:bodyPr/>
                    <a:lstStyle/>
                    <a:p>
                      <a:pPr algn="l" fontAlgn="b"/>
                      <a:r>
                        <a:rPr lang="fr-FR" sz="1100" u="none" strike="noStrike">
                          <a:effectLst/>
                        </a:rPr>
                        <a:t>OLGA | TRIBALLAT NOYAL RESTAURATION</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SALMON (SUREL)</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Claire</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Chef de projets Coordination innovation - Pôle végétal</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5562872"/>
                  </a:ext>
                </a:extLst>
              </a:tr>
              <a:tr h="441760">
                <a:tc>
                  <a:txBody>
                    <a:bodyPr/>
                    <a:lstStyle/>
                    <a:p>
                      <a:pPr algn="l" fontAlgn="b"/>
                      <a:r>
                        <a:rPr lang="fr-FR" sz="1100" u="none" strike="noStrike" dirty="0">
                          <a:effectLst/>
                        </a:rPr>
                        <a:t>SAVENCIA FROMAGE &amp; DAIRY FOODSERVICE</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BRACHAT REALINI</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Justine</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Responsable Amélioration Continue</a:t>
                      </a:r>
                      <a:endParaRPr lang="fr-F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14303927"/>
                  </a:ext>
                </a:extLst>
              </a:tr>
              <a:tr h="238124">
                <a:tc>
                  <a:txBody>
                    <a:bodyPr/>
                    <a:lstStyle/>
                    <a:p>
                      <a:pPr algn="l" fontAlgn="b"/>
                      <a:r>
                        <a:rPr lang="fr-FR" sz="1100" u="none" strike="noStrike">
                          <a:effectLst/>
                        </a:rPr>
                        <a:t>SOCOPA VIANDES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MERCIER</a:t>
                      </a:r>
                      <a:endParaRPr lang="fr-FR"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Louis</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Chef de Secteur RHD Frais</a:t>
                      </a:r>
                      <a:endParaRPr lang="fr-FR"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68893935"/>
                  </a:ext>
                </a:extLst>
              </a:tr>
              <a:tr h="238124">
                <a:tc>
                  <a:txBody>
                    <a:bodyPr/>
                    <a:lstStyle/>
                    <a:p>
                      <a:pPr algn="l" fontAlgn="b"/>
                      <a:r>
                        <a:rPr lang="fr-FR" sz="1100" u="none" strike="noStrike">
                          <a:effectLst/>
                        </a:rPr>
                        <a:t>SODIAAL PROFESSIONNEL</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CAUCHOIX</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a:effectLst/>
                        </a:rPr>
                        <a:t>Antoine</a:t>
                      </a:r>
                      <a:endParaRPr lang="fr-FR"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fr-FR" sz="1100" u="none" strike="noStrike" dirty="0">
                          <a:effectLst/>
                        </a:rPr>
                        <a:t>Ingénieur Nutrition</a:t>
                      </a:r>
                      <a:endParaRPr lang="fr-FR"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11189674"/>
                  </a:ext>
                </a:extLst>
              </a:tr>
            </a:tbl>
          </a:graphicData>
        </a:graphic>
      </p:graphicFrame>
    </p:spTree>
    <p:extLst>
      <p:ext uri="{BB962C8B-B14F-4D97-AF65-F5344CB8AC3E}">
        <p14:creationId xmlns:p14="http://schemas.microsoft.com/office/powerpoint/2010/main" val="1889203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Une image contenant habits, personne, Visage humain, intérieur&#10;&#10;Description générée automatiquement">
            <a:extLst>
              <a:ext uri="{FF2B5EF4-FFF2-40B4-BE49-F238E27FC236}">
                <a16:creationId xmlns:a16="http://schemas.microsoft.com/office/drawing/2014/main" id="{45CCA3C7-B9A8-BF2E-9CE4-59ABD932F6E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
        <p:nvSpPr>
          <p:cNvPr id="3" name="Espace réservé du texte 2">
            <a:extLst>
              <a:ext uri="{FF2B5EF4-FFF2-40B4-BE49-F238E27FC236}">
                <a16:creationId xmlns:a16="http://schemas.microsoft.com/office/drawing/2014/main" id="{E9DF761C-AEA3-14CB-80C7-4E0FB611A21D}"/>
              </a:ext>
            </a:extLst>
          </p:cNvPr>
          <p:cNvSpPr>
            <a:spLocks noGrp="1"/>
          </p:cNvSpPr>
          <p:nvPr>
            <p:ph type="body" sz="quarter" idx="11"/>
          </p:nvPr>
        </p:nvSpPr>
        <p:spPr>
          <a:xfrm>
            <a:off x="1722777" y="1022640"/>
            <a:ext cx="1715299" cy="681038"/>
          </a:xfrm>
        </p:spPr>
        <p:txBody>
          <a:bodyPr/>
          <a:lstStyle/>
          <a:p>
            <a:r>
              <a:rPr lang="fr-FR" dirty="0"/>
              <a:t>Veille</a:t>
            </a:r>
          </a:p>
        </p:txBody>
      </p:sp>
      <p:sp>
        <p:nvSpPr>
          <p:cNvPr id="4" name="Espace réservé du texte 3">
            <a:extLst>
              <a:ext uri="{FF2B5EF4-FFF2-40B4-BE49-F238E27FC236}">
                <a16:creationId xmlns:a16="http://schemas.microsoft.com/office/drawing/2014/main" id="{D5341FB7-5AB2-047B-BC54-E0E3DB7B012C}"/>
              </a:ext>
            </a:extLst>
          </p:cNvPr>
          <p:cNvSpPr>
            <a:spLocks noGrp="1"/>
          </p:cNvSpPr>
          <p:nvPr>
            <p:ph type="body" sz="quarter" idx="16"/>
          </p:nvPr>
        </p:nvSpPr>
        <p:spPr>
          <a:xfrm>
            <a:off x="1722777" y="2838450"/>
            <a:ext cx="3187162" cy="408623"/>
          </a:xfrm>
        </p:spPr>
        <p:txBody>
          <a:bodyPr/>
          <a:lstStyle/>
          <a:p>
            <a:r>
              <a:rPr lang="fr-FR" dirty="0"/>
              <a:t>Alim50+</a:t>
            </a:r>
          </a:p>
        </p:txBody>
      </p:sp>
      <p:sp>
        <p:nvSpPr>
          <p:cNvPr id="5" name="Espace réservé du texte 4">
            <a:extLst>
              <a:ext uri="{FF2B5EF4-FFF2-40B4-BE49-F238E27FC236}">
                <a16:creationId xmlns:a16="http://schemas.microsoft.com/office/drawing/2014/main" id="{F199BD4E-DF8F-1BA8-0E92-97E5116A22D7}"/>
              </a:ext>
            </a:extLst>
          </p:cNvPr>
          <p:cNvSpPr>
            <a:spLocks noGrp="1"/>
          </p:cNvSpPr>
          <p:nvPr>
            <p:ph type="body" sz="quarter" idx="15"/>
          </p:nvPr>
        </p:nvSpPr>
        <p:spPr>
          <a:xfrm>
            <a:off x="735684" y="1064390"/>
            <a:ext cx="723276" cy="597536"/>
          </a:xfrm>
        </p:spPr>
        <p:txBody>
          <a:bodyPr/>
          <a:lstStyle/>
          <a:p>
            <a:r>
              <a:rPr lang="fr-FR" dirty="0"/>
              <a:t>03</a:t>
            </a:r>
          </a:p>
        </p:txBody>
      </p:sp>
      <p:sp>
        <p:nvSpPr>
          <p:cNvPr id="9" name="Espace réservé du texte 8">
            <a:extLst>
              <a:ext uri="{FF2B5EF4-FFF2-40B4-BE49-F238E27FC236}">
                <a16:creationId xmlns:a16="http://schemas.microsoft.com/office/drawing/2014/main" id="{6E9123CD-614B-7EAD-6CC6-CED5FE5270E0}"/>
              </a:ext>
            </a:extLst>
          </p:cNvPr>
          <p:cNvSpPr>
            <a:spLocks noGrp="1"/>
          </p:cNvSpPr>
          <p:nvPr>
            <p:ph type="body" sz="quarter" idx="28"/>
          </p:nvPr>
        </p:nvSpPr>
        <p:spPr>
          <a:xfrm>
            <a:off x="1722777" y="4169108"/>
            <a:ext cx="3187162" cy="408623"/>
          </a:xfrm>
        </p:spPr>
        <p:txBody>
          <a:bodyPr/>
          <a:lstStyle/>
          <a:p>
            <a:r>
              <a:rPr lang="fr-FR" dirty="0"/>
              <a:t>GECO Food Service </a:t>
            </a:r>
          </a:p>
        </p:txBody>
      </p:sp>
      <p:sp>
        <p:nvSpPr>
          <p:cNvPr id="2" name="Espace réservé du numéro de diapositive 1">
            <a:extLst>
              <a:ext uri="{FF2B5EF4-FFF2-40B4-BE49-F238E27FC236}">
                <a16:creationId xmlns:a16="http://schemas.microsoft.com/office/drawing/2014/main" id="{3CE0EEDE-D399-95FE-B981-11832CA6BF67}"/>
              </a:ext>
            </a:extLst>
          </p:cNvPr>
          <p:cNvSpPr>
            <a:spLocks noGrp="1"/>
          </p:cNvSpPr>
          <p:nvPr>
            <p:ph type="sldNum" sz="quarter" idx="4"/>
          </p:nvPr>
        </p:nvSpPr>
        <p:spPr/>
        <p:txBody>
          <a:bodyPr/>
          <a:lstStyle/>
          <a:p>
            <a:fld id="{F99EF5AE-56D7-4A2B-B0E3-BCC40C43C5F5}" type="slidenum">
              <a:rPr lang="fr-FR" smtClean="0">
                <a:solidFill>
                  <a:schemeClr val="bg1"/>
                </a:solidFill>
              </a:rPr>
              <a:pPr/>
              <a:t>22</a:t>
            </a:fld>
            <a:endParaRPr lang="fr-FR" dirty="0">
              <a:solidFill>
                <a:schemeClr val="bg1"/>
              </a:solidFill>
            </a:endParaRPr>
          </a:p>
        </p:txBody>
      </p:sp>
    </p:spTree>
    <p:extLst>
      <p:ext uri="{BB962C8B-B14F-4D97-AF65-F5344CB8AC3E}">
        <p14:creationId xmlns:p14="http://schemas.microsoft.com/office/powerpoint/2010/main" val="287593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149F4-F14F-2ADD-FAC6-693DA2762FF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B544C94-58EC-3BC1-CF57-F6495212BC55}"/>
              </a:ext>
            </a:extLst>
          </p:cNvPr>
          <p:cNvSpPr>
            <a:spLocks noGrp="1"/>
          </p:cNvSpPr>
          <p:nvPr>
            <p:ph type="title"/>
          </p:nvPr>
        </p:nvSpPr>
        <p:spPr>
          <a:xfrm>
            <a:off x="0" y="-275015"/>
            <a:ext cx="11183721" cy="1121633"/>
          </a:xfrm>
        </p:spPr>
        <p:txBody>
          <a:bodyPr/>
          <a:lstStyle/>
          <a:p>
            <a:r>
              <a:rPr lang="fr-FR" dirty="0"/>
              <a:t> Veille Alim50+</a:t>
            </a:r>
          </a:p>
        </p:txBody>
      </p:sp>
      <p:sp>
        <p:nvSpPr>
          <p:cNvPr id="4" name="Espace réservé du numéro de diapositive 3">
            <a:extLst>
              <a:ext uri="{FF2B5EF4-FFF2-40B4-BE49-F238E27FC236}">
                <a16:creationId xmlns:a16="http://schemas.microsoft.com/office/drawing/2014/main" id="{46B4733D-77C2-47DF-8747-C8F9FB351BEB}"/>
              </a:ext>
            </a:extLst>
          </p:cNvPr>
          <p:cNvSpPr>
            <a:spLocks noGrp="1"/>
          </p:cNvSpPr>
          <p:nvPr>
            <p:ph type="sldNum" sz="quarter" idx="4"/>
          </p:nvPr>
        </p:nvSpPr>
        <p:spPr/>
        <p:txBody>
          <a:bodyPr/>
          <a:lstStyle/>
          <a:p>
            <a:fld id="{F99EF5AE-56D7-4A2B-B0E3-BCC40C43C5F5}" type="slidenum">
              <a:rPr lang="fr-FR" smtClean="0"/>
              <a:pPr/>
              <a:t>23</a:t>
            </a:fld>
            <a:endParaRPr lang="fr-FR"/>
          </a:p>
        </p:txBody>
      </p:sp>
      <p:pic>
        <p:nvPicPr>
          <p:cNvPr id="2" name="Image 1">
            <a:extLst>
              <a:ext uri="{FF2B5EF4-FFF2-40B4-BE49-F238E27FC236}">
                <a16:creationId xmlns:a16="http://schemas.microsoft.com/office/drawing/2014/main" id="{3E8F95B0-8DD3-DE14-0ADE-5E746F6CFE93}"/>
              </a:ext>
            </a:extLst>
          </p:cNvPr>
          <p:cNvPicPr>
            <a:picLocks noChangeAspect="1"/>
          </p:cNvPicPr>
          <p:nvPr/>
        </p:nvPicPr>
        <p:blipFill rotWithShape="1">
          <a:blip r:embed="rId3"/>
          <a:srcRect l="7604" r="22141"/>
          <a:stretch/>
        </p:blipFill>
        <p:spPr>
          <a:xfrm>
            <a:off x="10827649" y="151200"/>
            <a:ext cx="1203960" cy="920594"/>
          </a:xfrm>
          <a:prstGeom prst="rect">
            <a:avLst/>
          </a:prstGeom>
        </p:spPr>
      </p:pic>
      <p:sp>
        <p:nvSpPr>
          <p:cNvPr id="12" name="ZoneTexte 11">
            <a:extLst>
              <a:ext uri="{FF2B5EF4-FFF2-40B4-BE49-F238E27FC236}">
                <a16:creationId xmlns:a16="http://schemas.microsoft.com/office/drawing/2014/main" id="{E5DB31AE-65ED-6E6A-87DB-EBD4144A4D27}"/>
              </a:ext>
            </a:extLst>
          </p:cNvPr>
          <p:cNvSpPr txBox="1"/>
          <p:nvPr/>
        </p:nvSpPr>
        <p:spPr>
          <a:xfrm>
            <a:off x="407932" y="3429000"/>
            <a:ext cx="9808123" cy="2288255"/>
          </a:xfrm>
          <a:prstGeom prst="rect">
            <a:avLst/>
          </a:prstGeom>
          <a:noFill/>
        </p:spPr>
        <p:txBody>
          <a:bodyPr wrap="square">
            <a:spAutoFit/>
          </a:bodyPr>
          <a:lstStyle/>
          <a:p>
            <a:pPr algn="l" fontAlgn="base">
              <a:lnSpc>
                <a:spcPts val="1890"/>
              </a:lnSpc>
              <a:buNone/>
            </a:pPr>
            <a:r>
              <a:rPr lang="fr-FR" b="1" dirty="0">
                <a:solidFill>
                  <a:srgbClr val="2C2C2D"/>
                </a:solidFill>
                <a:effectLst/>
                <a:latin typeface="montserrat" panose="00000500000000000000" pitchFamily="2" charset="0"/>
              </a:rPr>
              <a:t>-&gt;Assemblée générale 25 juin 2025</a:t>
            </a:r>
            <a:endParaRPr lang="fr-FR" b="0" dirty="0">
              <a:solidFill>
                <a:srgbClr val="2C2C2D"/>
              </a:solidFill>
              <a:effectLst/>
              <a:latin typeface="montserrat" panose="00000500000000000000" pitchFamily="2" charset="0"/>
            </a:endParaRPr>
          </a:p>
          <a:p>
            <a:pPr algn="l" fontAlgn="base">
              <a:lnSpc>
                <a:spcPts val="1890"/>
              </a:lnSpc>
              <a:buNone/>
            </a:pPr>
            <a:r>
              <a:rPr lang="fr-FR" b="0" dirty="0">
                <a:solidFill>
                  <a:srgbClr val="2C2C2D"/>
                </a:solidFill>
                <a:effectLst/>
              </a:rPr>
              <a:t>La journée se tiendra à Dijon, à l'invitation du Centre des Sciences du Goût et de l'Alimentation (CSG) :</a:t>
            </a:r>
          </a:p>
          <a:p>
            <a:pPr algn="l" fontAlgn="base">
              <a:lnSpc>
                <a:spcPts val="1890"/>
              </a:lnSpc>
              <a:buNone/>
            </a:pPr>
            <a:r>
              <a:rPr lang="fr-FR" b="0" dirty="0">
                <a:solidFill>
                  <a:srgbClr val="2C2C2D"/>
                </a:solidFill>
                <a:effectLst/>
              </a:rPr>
              <a:t>   * Matin : Institutionnel (Adhérents)</a:t>
            </a:r>
          </a:p>
          <a:p>
            <a:pPr fontAlgn="base">
              <a:lnSpc>
                <a:spcPts val="1890"/>
              </a:lnSpc>
            </a:pPr>
            <a:r>
              <a:rPr lang="fr-FR" b="0" dirty="0">
                <a:solidFill>
                  <a:srgbClr val="2C2C2D"/>
                </a:solidFill>
                <a:effectLst/>
              </a:rPr>
              <a:t>   * Ouvert à tous sur inscription : </a:t>
            </a:r>
            <a:r>
              <a:rPr lang="fr-FR" dirty="0">
                <a:solidFill>
                  <a:srgbClr val="2C2C2D"/>
                </a:solidFill>
              </a:rPr>
              <a:t> </a:t>
            </a:r>
            <a:r>
              <a:rPr lang="fr-FR" dirty="0">
                <a:solidFill>
                  <a:srgbClr val="2C2C2D"/>
                </a:solidFill>
                <a:hlinkClick r:id="rId4"/>
              </a:rPr>
              <a:t>https://forms.gle/kdq9y84NxHTk89nq5</a:t>
            </a:r>
            <a:endParaRPr lang="fr-FR" dirty="0">
              <a:solidFill>
                <a:srgbClr val="2C2C2D"/>
              </a:solidFill>
            </a:endParaRPr>
          </a:p>
          <a:p>
            <a:pPr fontAlgn="base">
              <a:lnSpc>
                <a:spcPts val="1890"/>
              </a:lnSpc>
            </a:pPr>
            <a:endParaRPr lang="fr-FR" b="0" dirty="0">
              <a:solidFill>
                <a:srgbClr val="2C2C2D"/>
              </a:solidFill>
              <a:effectLst/>
            </a:endParaRPr>
          </a:p>
          <a:p>
            <a:pPr algn="l" fontAlgn="base">
              <a:lnSpc>
                <a:spcPts val="1890"/>
              </a:lnSpc>
              <a:buNone/>
            </a:pPr>
            <a:r>
              <a:rPr lang="fr-FR" b="0" dirty="0">
                <a:solidFill>
                  <a:srgbClr val="2C2C2D"/>
                </a:solidFill>
                <a:effectLst/>
              </a:rPr>
              <a:t>         - Cocktail déjeunatoire</a:t>
            </a:r>
          </a:p>
          <a:p>
            <a:pPr algn="l" fontAlgn="base">
              <a:lnSpc>
                <a:spcPts val="1890"/>
              </a:lnSpc>
            </a:pPr>
            <a:r>
              <a:rPr lang="fr-FR" b="0" dirty="0">
                <a:solidFill>
                  <a:srgbClr val="2C2C2D"/>
                </a:solidFill>
                <a:effectLst/>
              </a:rPr>
              <a:t>         - Après-midi consacrée à la Prévention Précoce (45-65 ans) des risques, pathologies et carences liées à l'alimentation</a:t>
            </a:r>
          </a:p>
        </p:txBody>
      </p:sp>
      <p:sp>
        <p:nvSpPr>
          <p:cNvPr id="14" name="ZoneTexte 13">
            <a:extLst>
              <a:ext uri="{FF2B5EF4-FFF2-40B4-BE49-F238E27FC236}">
                <a16:creationId xmlns:a16="http://schemas.microsoft.com/office/drawing/2014/main" id="{81F874AD-8580-3E0D-331E-2C679D9EBE3D}"/>
              </a:ext>
            </a:extLst>
          </p:cNvPr>
          <p:cNvSpPr txBox="1"/>
          <p:nvPr/>
        </p:nvSpPr>
        <p:spPr>
          <a:xfrm>
            <a:off x="518291" y="1387415"/>
            <a:ext cx="9587406" cy="1800942"/>
          </a:xfrm>
          <a:prstGeom prst="rect">
            <a:avLst/>
          </a:prstGeom>
          <a:noFill/>
        </p:spPr>
        <p:txBody>
          <a:bodyPr wrap="square">
            <a:spAutoFit/>
          </a:bodyPr>
          <a:lstStyle/>
          <a:p>
            <a:pPr algn="l" fontAlgn="base">
              <a:lnSpc>
                <a:spcPts val="1890"/>
              </a:lnSpc>
              <a:buNone/>
            </a:pPr>
            <a:r>
              <a:rPr lang="fr-FR" b="1" dirty="0">
                <a:solidFill>
                  <a:srgbClr val="2C2C2D"/>
                </a:solidFill>
                <a:effectLst/>
                <a:latin typeface="montserrat" panose="00000500000000000000" pitchFamily="2" charset="0"/>
              </a:rPr>
              <a:t>&gt;Groupes de travail 2025</a:t>
            </a:r>
            <a:endParaRPr lang="fr-FR" b="0" dirty="0">
              <a:solidFill>
                <a:srgbClr val="2C2C2D"/>
              </a:solidFill>
              <a:effectLst/>
              <a:latin typeface="montserrat" panose="00000500000000000000" pitchFamily="2" charset="0"/>
            </a:endParaRPr>
          </a:p>
          <a:p>
            <a:pPr algn="l" fontAlgn="base">
              <a:lnSpc>
                <a:spcPts val="1890"/>
              </a:lnSpc>
              <a:buNone/>
            </a:pPr>
            <a:r>
              <a:rPr lang="fr-FR" b="0" dirty="0">
                <a:solidFill>
                  <a:srgbClr val="2C2C2D"/>
                </a:solidFill>
                <a:effectLst/>
                <a:latin typeface="montserrat" panose="00000500000000000000" pitchFamily="2" charset="0"/>
              </a:rPr>
              <a:t>   1. </a:t>
            </a:r>
            <a:r>
              <a:rPr lang="fr-FR" b="0" dirty="0">
                <a:solidFill>
                  <a:srgbClr val="2C2C2D"/>
                </a:solidFill>
                <a:effectLst/>
              </a:rPr>
              <a:t>GT "Prévention précoce (45-65 ans)"</a:t>
            </a:r>
          </a:p>
          <a:p>
            <a:pPr algn="l" fontAlgn="base">
              <a:lnSpc>
                <a:spcPts val="1890"/>
              </a:lnSpc>
              <a:buNone/>
            </a:pPr>
            <a:r>
              <a:rPr lang="fr-FR" b="0" dirty="0">
                <a:solidFill>
                  <a:srgbClr val="2C2C2D"/>
                </a:solidFill>
                <a:effectLst/>
              </a:rPr>
              <a:t>      * Grille d'évaluation des risques</a:t>
            </a:r>
          </a:p>
          <a:p>
            <a:pPr algn="l" fontAlgn="base">
              <a:lnSpc>
                <a:spcPts val="1890"/>
              </a:lnSpc>
              <a:buNone/>
            </a:pPr>
            <a:r>
              <a:rPr lang="fr-FR" b="0" dirty="0">
                <a:solidFill>
                  <a:srgbClr val="2C2C2D"/>
                </a:solidFill>
                <a:effectLst/>
              </a:rPr>
              <a:t>      * Le "livre des solutions"</a:t>
            </a:r>
          </a:p>
          <a:p>
            <a:pPr algn="l" fontAlgn="base">
              <a:lnSpc>
                <a:spcPts val="1890"/>
              </a:lnSpc>
              <a:buNone/>
            </a:pPr>
            <a:r>
              <a:rPr lang="fr-FR" b="0" dirty="0">
                <a:solidFill>
                  <a:srgbClr val="2C2C2D"/>
                </a:solidFill>
                <a:effectLst/>
              </a:rPr>
              <a:t>      * Sensibilisation des 50+ ​​</a:t>
            </a:r>
          </a:p>
          <a:p>
            <a:pPr algn="l" fontAlgn="base">
              <a:lnSpc>
                <a:spcPts val="1890"/>
              </a:lnSpc>
              <a:buNone/>
            </a:pPr>
            <a:r>
              <a:rPr lang="fr-FR" b="0" dirty="0">
                <a:solidFill>
                  <a:srgbClr val="2C2C2D"/>
                </a:solidFill>
                <a:effectLst/>
              </a:rPr>
              <a:t>  2. GT "</a:t>
            </a:r>
            <a:r>
              <a:rPr lang="fr-FR" b="0" dirty="0" err="1">
                <a:solidFill>
                  <a:srgbClr val="2C2C2D"/>
                </a:solidFill>
                <a:effectLst/>
              </a:rPr>
              <a:t>Diets</a:t>
            </a:r>
            <a:r>
              <a:rPr lang="fr-FR" b="0" dirty="0">
                <a:solidFill>
                  <a:srgbClr val="2C2C2D"/>
                </a:solidFill>
                <a:effectLst/>
              </a:rPr>
              <a:t>" : Où travaillent les </a:t>
            </a:r>
            <a:r>
              <a:rPr lang="fr-FR" b="0" dirty="0" err="1">
                <a:solidFill>
                  <a:srgbClr val="2C2C2D"/>
                </a:solidFill>
                <a:effectLst/>
              </a:rPr>
              <a:t>Diététicien.ne.s</a:t>
            </a:r>
            <a:r>
              <a:rPr lang="fr-FR" b="0" dirty="0">
                <a:solidFill>
                  <a:srgbClr val="2C2C2D"/>
                </a:solidFill>
                <a:effectLst/>
              </a:rPr>
              <a:t> qui s'occupent des Séniors ?​​</a:t>
            </a:r>
          </a:p>
          <a:p>
            <a:pPr algn="l" fontAlgn="base">
              <a:lnSpc>
                <a:spcPts val="1890"/>
              </a:lnSpc>
            </a:pPr>
            <a:r>
              <a:rPr lang="fr-FR" b="0" dirty="0">
                <a:solidFill>
                  <a:srgbClr val="2C2C2D"/>
                </a:solidFill>
                <a:effectLst/>
              </a:rPr>
              <a:t>  3. GT Réseau Formation ALIM50+</a:t>
            </a:r>
          </a:p>
        </p:txBody>
      </p:sp>
    </p:spTree>
    <p:extLst>
      <p:ext uri="{BB962C8B-B14F-4D97-AF65-F5344CB8AC3E}">
        <p14:creationId xmlns:p14="http://schemas.microsoft.com/office/powerpoint/2010/main" val="318747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DEBD0-21A2-B302-1647-9782A0090D6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02CA271-632E-88A4-0235-43327FE59D33}"/>
              </a:ext>
            </a:extLst>
          </p:cNvPr>
          <p:cNvSpPr>
            <a:spLocks noGrp="1"/>
          </p:cNvSpPr>
          <p:nvPr>
            <p:ph type="title"/>
          </p:nvPr>
        </p:nvSpPr>
        <p:spPr>
          <a:xfrm>
            <a:off x="0" y="-275015"/>
            <a:ext cx="11183721" cy="1121633"/>
          </a:xfrm>
        </p:spPr>
        <p:txBody>
          <a:bodyPr/>
          <a:lstStyle/>
          <a:p>
            <a:r>
              <a:rPr lang="fr-FR" dirty="0"/>
              <a:t> veille Alim50+</a:t>
            </a:r>
          </a:p>
        </p:txBody>
      </p:sp>
      <p:sp>
        <p:nvSpPr>
          <p:cNvPr id="4" name="Espace réservé du numéro de diapositive 3">
            <a:extLst>
              <a:ext uri="{FF2B5EF4-FFF2-40B4-BE49-F238E27FC236}">
                <a16:creationId xmlns:a16="http://schemas.microsoft.com/office/drawing/2014/main" id="{ECF00FE2-42A6-268C-681D-E7311A583352}"/>
              </a:ext>
            </a:extLst>
          </p:cNvPr>
          <p:cNvSpPr>
            <a:spLocks noGrp="1"/>
          </p:cNvSpPr>
          <p:nvPr>
            <p:ph type="sldNum" sz="quarter" idx="4"/>
          </p:nvPr>
        </p:nvSpPr>
        <p:spPr/>
        <p:txBody>
          <a:bodyPr/>
          <a:lstStyle/>
          <a:p>
            <a:fld id="{F99EF5AE-56D7-4A2B-B0E3-BCC40C43C5F5}" type="slidenum">
              <a:rPr lang="fr-FR" smtClean="0"/>
              <a:pPr/>
              <a:t>24</a:t>
            </a:fld>
            <a:endParaRPr lang="fr-FR"/>
          </a:p>
        </p:txBody>
      </p:sp>
      <p:pic>
        <p:nvPicPr>
          <p:cNvPr id="2" name="Image 1">
            <a:extLst>
              <a:ext uri="{FF2B5EF4-FFF2-40B4-BE49-F238E27FC236}">
                <a16:creationId xmlns:a16="http://schemas.microsoft.com/office/drawing/2014/main" id="{389BEE2E-615D-3797-2B5D-DED21F939BD4}"/>
              </a:ext>
            </a:extLst>
          </p:cNvPr>
          <p:cNvPicPr>
            <a:picLocks noChangeAspect="1"/>
          </p:cNvPicPr>
          <p:nvPr/>
        </p:nvPicPr>
        <p:blipFill rotWithShape="1">
          <a:blip r:embed="rId3"/>
          <a:srcRect l="7604" r="22141"/>
          <a:stretch/>
        </p:blipFill>
        <p:spPr>
          <a:xfrm>
            <a:off x="10827649" y="151200"/>
            <a:ext cx="1203960" cy="920594"/>
          </a:xfrm>
          <a:prstGeom prst="rect">
            <a:avLst/>
          </a:prstGeom>
        </p:spPr>
      </p:pic>
      <p:pic>
        <p:nvPicPr>
          <p:cNvPr id="6" name="Image 5">
            <a:extLst>
              <a:ext uri="{FF2B5EF4-FFF2-40B4-BE49-F238E27FC236}">
                <a16:creationId xmlns:a16="http://schemas.microsoft.com/office/drawing/2014/main" id="{C9E3E0FB-44C6-D3EF-8B8B-8DD45A99677E}"/>
              </a:ext>
            </a:extLst>
          </p:cNvPr>
          <p:cNvPicPr>
            <a:picLocks noChangeAspect="1"/>
          </p:cNvPicPr>
          <p:nvPr/>
        </p:nvPicPr>
        <p:blipFill>
          <a:blip r:embed="rId4"/>
          <a:stretch>
            <a:fillRect/>
          </a:stretch>
        </p:blipFill>
        <p:spPr>
          <a:xfrm>
            <a:off x="2001006" y="1161757"/>
            <a:ext cx="5467631" cy="5696243"/>
          </a:xfrm>
          <a:prstGeom prst="rect">
            <a:avLst/>
          </a:prstGeom>
        </p:spPr>
      </p:pic>
      <p:pic>
        <p:nvPicPr>
          <p:cNvPr id="7" name="Image 6">
            <a:extLst>
              <a:ext uri="{FF2B5EF4-FFF2-40B4-BE49-F238E27FC236}">
                <a16:creationId xmlns:a16="http://schemas.microsoft.com/office/drawing/2014/main" id="{C4DB2D19-6DB5-FB57-C0A8-51FB07C68D7C}"/>
              </a:ext>
            </a:extLst>
          </p:cNvPr>
          <p:cNvPicPr>
            <a:picLocks noChangeAspect="1"/>
          </p:cNvPicPr>
          <p:nvPr/>
        </p:nvPicPr>
        <p:blipFill>
          <a:blip r:embed="rId5"/>
          <a:stretch>
            <a:fillRect/>
          </a:stretch>
        </p:blipFill>
        <p:spPr>
          <a:xfrm>
            <a:off x="7651517" y="1326866"/>
            <a:ext cx="4540483" cy="5531134"/>
          </a:xfrm>
          <a:prstGeom prst="rect">
            <a:avLst/>
          </a:prstGeom>
        </p:spPr>
      </p:pic>
    </p:spTree>
    <p:extLst>
      <p:ext uri="{BB962C8B-B14F-4D97-AF65-F5344CB8AC3E}">
        <p14:creationId xmlns:p14="http://schemas.microsoft.com/office/powerpoint/2010/main" val="417726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94223-2ECF-FB53-15F2-FDDB37FFA85D}"/>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03F907F-E3E4-9C7A-0791-D5E79C22E9AA}"/>
              </a:ext>
            </a:extLst>
          </p:cNvPr>
          <p:cNvSpPr>
            <a:spLocks noGrp="1"/>
          </p:cNvSpPr>
          <p:nvPr>
            <p:ph type="title"/>
          </p:nvPr>
        </p:nvSpPr>
        <p:spPr>
          <a:xfrm>
            <a:off x="0" y="-275015"/>
            <a:ext cx="11183721" cy="1121633"/>
          </a:xfrm>
        </p:spPr>
        <p:txBody>
          <a:bodyPr/>
          <a:lstStyle/>
          <a:p>
            <a:r>
              <a:rPr lang="fr-FR" dirty="0"/>
              <a:t> veille Alim50+</a:t>
            </a:r>
          </a:p>
        </p:txBody>
      </p:sp>
      <p:sp>
        <p:nvSpPr>
          <p:cNvPr id="4" name="Espace réservé du numéro de diapositive 3">
            <a:extLst>
              <a:ext uri="{FF2B5EF4-FFF2-40B4-BE49-F238E27FC236}">
                <a16:creationId xmlns:a16="http://schemas.microsoft.com/office/drawing/2014/main" id="{7A0BF569-DA30-CFCB-7E8B-ABACE29E4CD8}"/>
              </a:ext>
            </a:extLst>
          </p:cNvPr>
          <p:cNvSpPr>
            <a:spLocks noGrp="1"/>
          </p:cNvSpPr>
          <p:nvPr>
            <p:ph type="sldNum" sz="quarter" idx="4"/>
          </p:nvPr>
        </p:nvSpPr>
        <p:spPr/>
        <p:txBody>
          <a:bodyPr/>
          <a:lstStyle/>
          <a:p>
            <a:fld id="{F99EF5AE-56D7-4A2B-B0E3-BCC40C43C5F5}" type="slidenum">
              <a:rPr lang="fr-FR" smtClean="0"/>
              <a:pPr/>
              <a:t>25</a:t>
            </a:fld>
            <a:endParaRPr lang="fr-FR"/>
          </a:p>
        </p:txBody>
      </p:sp>
      <p:pic>
        <p:nvPicPr>
          <p:cNvPr id="2" name="Image 1">
            <a:extLst>
              <a:ext uri="{FF2B5EF4-FFF2-40B4-BE49-F238E27FC236}">
                <a16:creationId xmlns:a16="http://schemas.microsoft.com/office/drawing/2014/main" id="{A977DA70-9104-A556-B3FB-8F487542309D}"/>
              </a:ext>
            </a:extLst>
          </p:cNvPr>
          <p:cNvPicPr>
            <a:picLocks noChangeAspect="1"/>
          </p:cNvPicPr>
          <p:nvPr/>
        </p:nvPicPr>
        <p:blipFill rotWithShape="1">
          <a:blip r:embed="rId3"/>
          <a:srcRect l="7604" r="22141"/>
          <a:stretch/>
        </p:blipFill>
        <p:spPr>
          <a:xfrm>
            <a:off x="10827649" y="151200"/>
            <a:ext cx="1203960" cy="920594"/>
          </a:xfrm>
          <a:prstGeom prst="rect">
            <a:avLst/>
          </a:prstGeom>
        </p:spPr>
      </p:pic>
      <p:pic>
        <p:nvPicPr>
          <p:cNvPr id="7" name="Image 6">
            <a:extLst>
              <a:ext uri="{FF2B5EF4-FFF2-40B4-BE49-F238E27FC236}">
                <a16:creationId xmlns:a16="http://schemas.microsoft.com/office/drawing/2014/main" id="{839C525E-D049-AF7B-7484-413946C6E0AF}"/>
              </a:ext>
            </a:extLst>
          </p:cNvPr>
          <p:cNvPicPr>
            <a:picLocks noChangeAspect="1"/>
          </p:cNvPicPr>
          <p:nvPr/>
        </p:nvPicPr>
        <p:blipFill>
          <a:blip r:embed="rId4"/>
          <a:stretch>
            <a:fillRect/>
          </a:stretch>
        </p:blipFill>
        <p:spPr>
          <a:xfrm>
            <a:off x="1190984" y="1294439"/>
            <a:ext cx="9614176" cy="5398730"/>
          </a:xfrm>
          <a:prstGeom prst="rect">
            <a:avLst/>
          </a:prstGeom>
        </p:spPr>
      </p:pic>
    </p:spTree>
    <p:extLst>
      <p:ext uri="{BB962C8B-B14F-4D97-AF65-F5344CB8AC3E}">
        <p14:creationId xmlns:p14="http://schemas.microsoft.com/office/powerpoint/2010/main" val="4147716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DDC91-3038-D29F-B8EB-A907FABBF20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C5EAC3B-7B10-66B0-A5CD-8B1DA07396B2}"/>
              </a:ext>
            </a:extLst>
          </p:cNvPr>
          <p:cNvSpPr>
            <a:spLocks noGrp="1"/>
          </p:cNvSpPr>
          <p:nvPr>
            <p:ph type="title"/>
          </p:nvPr>
        </p:nvSpPr>
        <p:spPr>
          <a:xfrm>
            <a:off x="0" y="-275015"/>
            <a:ext cx="11183721" cy="1121633"/>
          </a:xfrm>
        </p:spPr>
        <p:txBody>
          <a:bodyPr/>
          <a:lstStyle/>
          <a:p>
            <a:r>
              <a:rPr lang="fr-FR" dirty="0"/>
              <a:t> veille Alim50+</a:t>
            </a:r>
          </a:p>
        </p:txBody>
      </p:sp>
      <p:sp>
        <p:nvSpPr>
          <p:cNvPr id="4" name="Espace réservé du numéro de diapositive 3">
            <a:extLst>
              <a:ext uri="{FF2B5EF4-FFF2-40B4-BE49-F238E27FC236}">
                <a16:creationId xmlns:a16="http://schemas.microsoft.com/office/drawing/2014/main" id="{9411A978-E1FF-E53C-6696-B017D32555E3}"/>
              </a:ext>
            </a:extLst>
          </p:cNvPr>
          <p:cNvSpPr>
            <a:spLocks noGrp="1"/>
          </p:cNvSpPr>
          <p:nvPr>
            <p:ph type="sldNum" sz="quarter" idx="4"/>
          </p:nvPr>
        </p:nvSpPr>
        <p:spPr/>
        <p:txBody>
          <a:bodyPr/>
          <a:lstStyle/>
          <a:p>
            <a:fld id="{F99EF5AE-56D7-4A2B-B0E3-BCC40C43C5F5}" type="slidenum">
              <a:rPr lang="fr-FR" smtClean="0"/>
              <a:pPr/>
              <a:t>26</a:t>
            </a:fld>
            <a:endParaRPr lang="fr-FR"/>
          </a:p>
        </p:txBody>
      </p:sp>
      <p:pic>
        <p:nvPicPr>
          <p:cNvPr id="2" name="Image 1">
            <a:extLst>
              <a:ext uri="{FF2B5EF4-FFF2-40B4-BE49-F238E27FC236}">
                <a16:creationId xmlns:a16="http://schemas.microsoft.com/office/drawing/2014/main" id="{83056372-DA1E-9052-3816-A1A993B469E8}"/>
              </a:ext>
            </a:extLst>
          </p:cNvPr>
          <p:cNvPicPr>
            <a:picLocks noChangeAspect="1"/>
          </p:cNvPicPr>
          <p:nvPr/>
        </p:nvPicPr>
        <p:blipFill rotWithShape="1">
          <a:blip r:embed="rId3"/>
          <a:srcRect l="7604" r="22141"/>
          <a:stretch/>
        </p:blipFill>
        <p:spPr>
          <a:xfrm>
            <a:off x="10827649" y="151200"/>
            <a:ext cx="1203960" cy="920594"/>
          </a:xfrm>
          <a:prstGeom prst="rect">
            <a:avLst/>
          </a:prstGeom>
        </p:spPr>
      </p:pic>
      <p:sp>
        <p:nvSpPr>
          <p:cNvPr id="5" name="ZoneTexte 4">
            <a:extLst>
              <a:ext uri="{FF2B5EF4-FFF2-40B4-BE49-F238E27FC236}">
                <a16:creationId xmlns:a16="http://schemas.microsoft.com/office/drawing/2014/main" id="{6F269227-1240-EB6D-FEC4-F18A721E18AB}"/>
              </a:ext>
            </a:extLst>
          </p:cNvPr>
          <p:cNvSpPr txBox="1"/>
          <p:nvPr/>
        </p:nvSpPr>
        <p:spPr>
          <a:xfrm>
            <a:off x="0" y="1213497"/>
            <a:ext cx="6758902" cy="369332"/>
          </a:xfrm>
          <a:prstGeom prst="rect">
            <a:avLst/>
          </a:prstGeom>
          <a:noFill/>
        </p:spPr>
        <p:txBody>
          <a:bodyPr wrap="none" rtlCol="0">
            <a:spAutoFit/>
          </a:bodyPr>
          <a:lstStyle/>
          <a:p>
            <a:r>
              <a:rPr lang="fr-FR" dirty="0"/>
              <a:t>Rappel :Lien avec </a:t>
            </a:r>
            <a:r>
              <a:rPr lang="fr-FR" dirty="0">
                <a:hlinkClick r:id="rId4"/>
              </a:rPr>
              <a:t>l’Avis N°92 du CNA Alimentation pour Bien Vieillir</a:t>
            </a:r>
            <a:endParaRPr lang="fr-FR" dirty="0"/>
          </a:p>
        </p:txBody>
      </p:sp>
      <p:pic>
        <p:nvPicPr>
          <p:cNvPr id="8" name="Image 7">
            <a:hlinkClick r:id="rId5"/>
            <a:extLst>
              <a:ext uri="{FF2B5EF4-FFF2-40B4-BE49-F238E27FC236}">
                <a16:creationId xmlns:a16="http://schemas.microsoft.com/office/drawing/2014/main" id="{28ABDCB2-B996-1C9D-F4FA-34256B49C2F5}"/>
              </a:ext>
            </a:extLst>
          </p:cNvPr>
          <p:cNvPicPr>
            <a:picLocks noChangeAspect="1"/>
          </p:cNvPicPr>
          <p:nvPr/>
        </p:nvPicPr>
        <p:blipFill>
          <a:blip r:embed="rId6"/>
          <a:srcRect l="48111"/>
          <a:stretch/>
        </p:blipFill>
        <p:spPr>
          <a:xfrm>
            <a:off x="2867632" y="1766658"/>
            <a:ext cx="4972205" cy="5091342"/>
          </a:xfrm>
          <a:prstGeom prst="rect">
            <a:avLst/>
          </a:prstGeom>
        </p:spPr>
      </p:pic>
      <p:pic>
        <p:nvPicPr>
          <p:cNvPr id="9" name="Image 8">
            <a:extLst>
              <a:ext uri="{FF2B5EF4-FFF2-40B4-BE49-F238E27FC236}">
                <a16:creationId xmlns:a16="http://schemas.microsoft.com/office/drawing/2014/main" id="{1A4C79D8-E4AF-66CF-BB45-C62C1A9DD8C5}"/>
              </a:ext>
            </a:extLst>
          </p:cNvPr>
          <p:cNvPicPr>
            <a:picLocks noChangeAspect="1"/>
          </p:cNvPicPr>
          <p:nvPr/>
        </p:nvPicPr>
        <p:blipFill>
          <a:blip r:embed="rId7"/>
          <a:stretch>
            <a:fillRect/>
          </a:stretch>
        </p:blipFill>
        <p:spPr>
          <a:xfrm>
            <a:off x="8242097" y="5766952"/>
            <a:ext cx="3949903" cy="939848"/>
          </a:xfrm>
          <a:prstGeom prst="rect">
            <a:avLst/>
          </a:prstGeom>
        </p:spPr>
      </p:pic>
      <p:sp>
        <p:nvSpPr>
          <p:cNvPr id="11" name="ZoneTexte 10">
            <a:extLst>
              <a:ext uri="{FF2B5EF4-FFF2-40B4-BE49-F238E27FC236}">
                <a16:creationId xmlns:a16="http://schemas.microsoft.com/office/drawing/2014/main" id="{081400D3-223C-1E0E-86D1-6D31BE208641}"/>
              </a:ext>
            </a:extLst>
          </p:cNvPr>
          <p:cNvSpPr txBox="1"/>
          <p:nvPr/>
        </p:nvSpPr>
        <p:spPr>
          <a:xfrm>
            <a:off x="19657" y="5766952"/>
            <a:ext cx="6172200" cy="369332"/>
          </a:xfrm>
          <a:prstGeom prst="rect">
            <a:avLst/>
          </a:prstGeom>
          <a:noFill/>
        </p:spPr>
        <p:txBody>
          <a:bodyPr wrap="square">
            <a:spAutoFit/>
          </a:bodyPr>
          <a:lstStyle/>
          <a:p>
            <a:r>
              <a:rPr lang="fr-FR" dirty="0">
                <a:hlinkClick r:id="rId8"/>
              </a:rPr>
              <a:t>DOI : 10.17180/n0dc-v173</a:t>
            </a:r>
            <a:endParaRPr lang="fr-FR" dirty="0"/>
          </a:p>
        </p:txBody>
      </p:sp>
      <p:sp>
        <p:nvSpPr>
          <p:cNvPr id="6" name="ZoneTexte 5">
            <a:extLst>
              <a:ext uri="{FF2B5EF4-FFF2-40B4-BE49-F238E27FC236}">
                <a16:creationId xmlns:a16="http://schemas.microsoft.com/office/drawing/2014/main" id="{518218C6-79D1-AC58-F97E-D53A9EDA913A}"/>
              </a:ext>
            </a:extLst>
          </p:cNvPr>
          <p:cNvSpPr txBox="1"/>
          <p:nvPr/>
        </p:nvSpPr>
        <p:spPr>
          <a:xfrm>
            <a:off x="153714" y="3371200"/>
            <a:ext cx="1587062" cy="923330"/>
          </a:xfrm>
          <a:prstGeom prst="rect">
            <a:avLst/>
          </a:prstGeom>
          <a:noFill/>
        </p:spPr>
        <p:txBody>
          <a:bodyPr wrap="square" rtlCol="0">
            <a:spAutoFit/>
          </a:bodyPr>
          <a:lstStyle/>
          <a:p>
            <a:r>
              <a:rPr lang="fr-FR" dirty="0">
                <a:solidFill>
                  <a:schemeClr val="accent6"/>
                </a:solidFill>
              </a:rPr>
              <a:t>Merci de diffuser dans vos réseaux !</a:t>
            </a:r>
          </a:p>
        </p:txBody>
      </p:sp>
    </p:spTree>
    <p:extLst>
      <p:ext uri="{BB962C8B-B14F-4D97-AF65-F5344CB8AC3E}">
        <p14:creationId xmlns:p14="http://schemas.microsoft.com/office/powerpoint/2010/main" val="2865205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F796A-69CA-229E-7DDF-5D24027B1AC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298F273-607C-6F8E-534E-EC8F6797FEE0}"/>
              </a:ext>
            </a:extLst>
          </p:cNvPr>
          <p:cNvSpPr>
            <a:spLocks noGrp="1"/>
          </p:cNvSpPr>
          <p:nvPr>
            <p:ph type="title"/>
          </p:nvPr>
        </p:nvSpPr>
        <p:spPr>
          <a:xfrm>
            <a:off x="0" y="-275015"/>
            <a:ext cx="11183721" cy="1121633"/>
          </a:xfrm>
        </p:spPr>
        <p:txBody>
          <a:bodyPr/>
          <a:lstStyle/>
          <a:p>
            <a:r>
              <a:rPr lang="fr-FR" dirty="0"/>
              <a:t>Alim50+</a:t>
            </a:r>
          </a:p>
        </p:txBody>
      </p:sp>
      <p:sp>
        <p:nvSpPr>
          <p:cNvPr id="4" name="Espace réservé du numéro de diapositive 3">
            <a:extLst>
              <a:ext uri="{FF2B5EF4-FFF2-40B4-BE49-F238E27FC236}">
                <a16:creationId xmlns:a16="http://schemas.microsoft.com/office/drawing/2014/main" id="{47FE2207-8202-F4F6-0D05-77D64860E636}"/>
              </a:ext>
            </a:extLst>
          </p:cNvPr>
          <p:cNvSpPr>
            <a:spLocks noGrp="1"/>
          </p:cNvSpPr>
          <p:nvPr>
            <p:ph type="sldNum" sz="quarter" idx="4"/>
          </p:nvPr>
        </p:nvSpPr>
        <p:spPr/>
        <p:txBody>
          <a:bodyPr/>
          <a:lstStyle/>
          <a:p>
            <a:fld id="{F99EF5AE-56D7-4A2B-B0E3-BCC40C43C5F5}" type="slidenum">
              <a:rPr lang="fr-FR" smtClean="0"/>
              <a:pPr/>
              <a:t>27</a:t>
            </a:fld>
            <a:endParaRPr lang="fr-FR"/>
          </a:p>
        </p:txBody>
      </p:sp>
      <p:pic>
        <p:nvPicPr>
          <p:cNvPr id="2" name="Image 1">
            <a:extLst>
              <a:ext uri="{FF2B5EF4-FFF2-40B4-BE49-F238E27FC236}">
                <a16:creationId xmlns:a16="http://schemas.microsoft.com/office/drawing/2014/main" id="{28A2F35E-59C0-ABAC-8C7D-E4A9508A259B}"/>
              </a:ext>
            </a:extLst>
          </p:cNvPr>
          <p:cNvPicPr>
            <a:picLocks noChangeAspect="1"/>
          </p:cNvPicPr>
          <p:nvPr/>
        </p:nvPicPr>
        <p:blipFill rotWithShape="1">
          <a:blip r:embed="rId3"/>
          <a:srcRect l="7604" r="22141"/>
          <a:stretch/>
        </p:blipFill>
        <p:spPr>
          <a:xfrm>
            <a:off x="10827649" y="151200"/>
            <a:ext cx="1203960" cy="920594"/>
          </a:xfrm>
          <a:prstGeom prst="rect">
            <a:avLst/>
          </a:prstGeom>
        </p:spPr>
      </p:pic>
      <p:pic>
        <p:nvPicPr>
          <p:cNvPr id="10" name="Image 9">
            <a:extLst>
              <a:ext uri="{FF2B5EF4-FFF2-40B4-BE49-F238E27FC236}">
                <a16:creationId xmlns:a16="http://schemas.microsoft.com/office/drawing/2014/main" id="{7655A753-3193-B3E0-927B-0FC0DFAB0CCD}"/>
              </a:ext>
            </a:extLst>
          </p:cNvPr>
          <p:cNvPicPr>
            <a:picLocks noChangeAspect="1"/>
          </p:cNvPicPr>
          <p:nvPr/>
        </p:nvPicPr>
        <p:blipFill>
          <a:blip r:embed="rId4"/>
          <a:stretch>
            <a:fillRect/>
          </a:stretch>
        </p:blipFill>
        <p:spPr>
          <a:xfrm>
            <a:off x="2123090" y="125459"/>
            <a:ext cx="5133570" cy="6780759"/>
          </a:xfrm>
          <a:prstGeom prst="rect">
            <a:avLst/>
          </a:prstGeom>
        </p:spPr>
      </p:pic>
      <p:sp>
        <p:nvSpPr>
          <p:cNvPr id="11" name="ZoneTexte 10">
            <a:extLst>
              <a:ext uri="{FF2B5EF4-FFF2-40B4-BE49-F238E27FC236}">
                <a16:creationId xmlns:a16="http://schemas.microsoft.com/office/drawing/2014/main" id="{D687D3BC-223B-F166-556D-61DAC0447370}"/>
              </a:ext>
            </a:extLst>
          </p:cNvPr>
          <p:cNvSpPr txBox="1"/>
          <p:nvPr/>
        </p:nvSpPr>
        <p:spPr>
          <a:xfrm>
            <a:off x="0" y="1397876"/>
            <a:ext cx="1587062" cy="369332"/>
          </a:xfrm>
          <a:prstGeom prst="rect">
            <a:avLst/>
          </a:prstGeom>
          <a:noFill/>
        </p:spPr>
        <p:txBody>
          <a:bodyPr wrap="square" rtlCol="0">
            <a:spAutoFit/>
          </a:bodyPr>
          <a:lstStyle/>
          <a:p>
            <a:r>
              <a:rPr lang="fr-FR" b="1" dirty="0"/>
              <a:t>Exemple : </a:t>
            </a:r>
            <a:r>
              <a:rPr lang="fr-FR" dirty="0"/>
              <a:t> </a:t>
            </a:r>
          </a:p>
        </p:txBody>
      </p:sp>
      <p:pic>
        <p:nvPicPr>
          <p:cNvPr id="13" name="Image 12">
            <a:extLst>
              <a:ext uri="{FF2B5EF4-FFF2-40B4-BE49-F238E27FC236}">
                <a16:creationId xmlns:a16="http://schemas.microsoft.com/office/drawing/2014/main" id="{665297F4-0682-2B29-F284-2C848DB7D1F5}"/>
              </a:ext>
            </a:extLst>
          </p:cNvPr>
          <p:cNvPicPr>
            <a:picLocks noChangeAspect="1"/>
          </p:cNvPicPr>
          <p:nvPr/>
        </p:nvPicPr>
        <p:blipFill>
          <a:blip r:embed="rId5"/>
          <a:stretch>
            <a:fillRect/>
          </a:stretch>
        </p:blipFill>
        <p:spPr>
          <a:xfrm>
            <a:off x="7291609" y="150682"/>
            <a:ext cx="4915586" cy="6668431"/>
          </a:xfrm>
          <a:prstGeom prst="rect">
            <a:avLst/>
          </a:prstGeom>
        </p:spPr>
      </p:pic>
      <p:sp>
        <p:nvSpPr>
          <p:cNvPr id="5" name="ZoneTexte 4">
            <a:extLst>
              <a:ext uri="{FF2B5EF4-FFF2-40B4-BE49-F238E27FC236}">
                <a16:creationId xmlns:a16="http://schemas.microsoft.com/office/drawing/2014/main" id="{1D13E402-5691-FDE9-7119-C5E8D58A2B40}"/>
              </a:ext>
            </a:extLst>
          </p:cNvPr>
          <p:cNvSpPr txBox="1"/>
          <p:nvPr/>
        </p:nvSpPr>
        <p:spPr>
          <a:xfrm>
            <a:off x="153714" y="3371200"/>
            <a:ext cx="1587062" cy="923330"/>
          </a:xfrm>
          <a:prstGeom prst="rect">
            <a:avLst/>
          </a:prstGeom>
          <a:noFill/>
        </p:spPr>
        <p:txBody>
          <a:bodyPr wrap="square" rtlCol="0">
            <a:spAutoFit/>
          </a:bodyPr>
          <a:lstStyle/>
          <a:p>
            <a:r>
              <a:rPr lang="fr-FR" dirty="0">
                <a:solidFill>
                  <a:schemeClr val="accent6"/>
                </a:solidFill>
              </a:rPr>
              <a:t>Merci de diffuser dans vos réseaux !</a:t>
            </a:r>
          </a:p>
        </p:txBody>
      </p:sp>
    </p:spTree>
    <p:extLst>
      <p:ext uri="{BB962C8B-B14F-4D97-AF65-F5344CB8AC3E}">
        <p14:creationId xmlns:p14="http://schemas.microsoft.com/office/powerpoint/2010/main" val="357782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B979-FF34-E6AF-3E4A-B31C60145EDA}"/>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37B6FCD8-32A0-D92A-E3AD-6D3867C92EEF}"/>
              </a:ext>
            </a:extLst>
          </p:cNvPr>
          <p:cNvSpPr>
            <a:spLocks noGrp="1"/>
          </p:cNvSpPr>
          <p:nvPr>
            <p:ph type="title"/>
          </p:nvPr>
        </p:nvSpPr>
        <p:spPr>
          <a:xfrm>
            <a:off x="0" y="-275015"/>
            <a:ext cx="11183721" cy="1121633"/>
          </a:xfrm>
        </p:spPr>
        <p:txBody>
          <a:bodyPr/>
          <a:lstStyle/>
          <a:p>
            <a:r>
              <a:rPr lang="fr-FR" dirty="0"/>
              <a:t> veille Alim50+</a:t>
            </a:r>
          </a:p>
        </p:txBody>
      </p:sp>
      <p:sp>
        <p:nvSpPr>
          <p:cNvPr id="4" name="Espace réservé du numéro de diapositive 3">
            <a:extLst>
              <a:ext uri="{FF2B5EF4-FFF2-40B4-BE49-F238E27FC236}">
                <a16:creationId xmlns:a16="http://schemas.microsoft.com/office/drawing/2014/main" id="{E4BDD513-39B9-A077-F90F-60C19EFF8CB6}"/>
              </a:ext>
            </a:extLst>
          </p:cNvPr>
          <p:cNvSpPr>
            <a:spLocks noGrp="1"/>
          </p:cNvSpPr>
          <p:nvPr>
            <p:ph type="sldNum" sz="quarter" idx="4"/>
          </p:nvPr>
        </p:nvSpPr>
        <p:spPr/>
        <p:txBody>
          <a:bodyPr/>
          <a:lstStyle/>
          <a:p>
            <a:fld id="{F99EF5AE-56D7-4A2B-B0E3-BCC40C43C5F5}" type="slidenum">
              <a:rPr lang="fr-FR" smtClean="0"/>
              <a:pPr/>
              <a:t>28</a:t>
            </a:fld>
            <a:endParaRPr lang="fr-FR"/>
          </a:p>
        </p:txBody>
      </p:sp>
      <p:pic>
        <p:nvPicPr>
          <p:cNvPr id="2" name="Image 1">
            <a:extLst>
              <a:ext uri="{FF2B5EF4-FFF2-40B4-BE49-F238E27FC236}">
                <a16:creationId xmlns:a16="http://schemas.microsoft.com/office/drawing/2014/main" id="{F92A41DA-281E-7F64-4C7C-E0168145575A}"/>
              </a:ext>
            </a:extLst>
          </p:cNvPr>
          <p:cNvPicPr>
            <a:picLocks noChangeAspect="1"/>
          </p:cNvPicPr>
          <p:nvPr/>
        </p:nvPicPr>
        <p:blipFill rotWithShape="1">
          <a:blip r:embed="rId3"/>
          <a:srcRect l="7604" r="22141"/>
          <a:stretch/>
        </p:blipFill>
        <p:spPr>
          <a:xfrm>
            <a:off x="10827649" y="151200"/>
            <a:ext cx="1203960" cy="920594"/>
          </a:xfrm>
          <a:prstGeom prst="rect">
            <a:avLst/>
          </a:prstGeom>
        </p:spPr>
      </p:pic>
      <p:pic>
        <p:nvPicPr>
          <p:cNvPr id="16" name="Image 15">
            <a:extLst>
              <a:ext uri="{FF2B5EF4-FFF2-40B4-BE49-F238E27FC236}">
                <a16:creationId xmlns:a16="http://schemas.microsoft.com/office/drawing/2014/main" id="{FDF7A828-2322-4C92-FDFE-41C147295E27}"/>
              </a:ext>
            </a:extLst>
          </p:cNvPr>
          <p:cNvPicPr>
            <a:picLocks noChangeAspect="1"/>
          </p:cNvPicPr>
          <p:nvPr/>
        </p:nvPicPr>
        <p:blipFill>
          <a:blip r:embed="rId4"/>
          <a:stretch>
            <a:fillRect/>
          </a:stretch>
        </p:blipFill>
        <p:spPr>
          <a:xfrm>
            <a:off x="5954347" y="1743260"/>
            <a:ext cx="6077262" cy="1339919"/>
          </a:xfrm>
          <a:prstGeom prst="rect">
            <a:avLst/>
          </a:prstGeom>
        </p:spPr>
      </p:pic>
      <p:sp>
        <p:nvSpPr>
          <p:cNvPr id="17" name="ZoneTexte 16">
            <a:extLst>
              <a:ext uri="{FF2B5EF4-FFF2-40B4-BE49-F238E27FC236}">
                <a16:creationId xmlns:a16="http://schemas.microsoft.com/office/drawing/2014/main" id="{F81B88B7-9081-F41B-A3FC-C4982DB388AF}"/>
              </a:ext>
            </a:extLst>
          </p:cNvPr>
          <p:cNvSpPr txBox="1"/>
          <p:nvPr/>
        </p:nvSpPr>
        <p:spPr>
          <a:xfrm>
            <a:off x="7011934" y="3230940"/>
            <a:ext cx="5019675" cy="1569660"/>
          </a:xfrm>
          <a:prstGeom prst="rect">
            <a:avLst/>
          </a:prstGeom>
          <a:noFill/>
        </p:spPr>
        <p:txBody>
          <a:bodyPr wrap="square" rtlCol="0">
            <a:spAutoFit/>
          </a:bodyPr>
          <a:lstStyle/>
          <a:p>
            <a:r>
              <a:rPr lang="fr-FR" dirty="0">
                <a:solidFill>
                  <a:srgbClr val="000000"/>
                </a:solidFill>
                <a:latin typeface="Aptos" panose="020B0004020202020204" pitchFamily="34" charset="0"/>
              </a:rPr>
              <a:t>Travaux sur la </a:t>
            </a:r>
            <a:r>
              <a:rPr lang="fr-FR" sz="1800" u="sng" dirty="0">
                <a:solidFill>
                  <a:srgbClr val="000000"/>
                </a:solidFill>
                <a:effectLst/>
                <a:latin typeface="Aptos" panose="020B0004020202020204" pitchFamily="34" charset="0"/>
                <a:ea typeface="Aptos" panose="020B0004020202020204" pitchFamily="34" charset="0"/>
                <a:cs typeface="Aptos" panose="020B0004020202020204" pitchFamily="34" charset="0"/>
              </a:rPr>
              <a:t>Prévention Précoce (45-65 ans)</a:t>
            </a:r>
            <a:r>
              <a:rPr lang="fr-FR"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des risques, des pathologies et des carences liées à l'alimentation : c'est une thématique énorme, au vu des enjeux actuels en France.</a:t>
            </a:r>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2400" dirty="0"/>
              <a:t> </a:t>
            </a:r>
          </a:p>
        </p:txBody>
      </p:sp>
      <p:sp>
        <p:nvSpPr>
          <p:cNvPr id="18" name="ZoneTexte 17">
            <a:extLst>
              <a:ext uri="{FF2B5EF4-FFF2-40B4-BE49-F238E27FC236}">
                <a16:creationId xmlns:a16="http://schemas.microsoft.com/office/drawing/2014/main" id="{41DD98EB-BA77-BC26-F92E-2F78EA977827}"/>
              </a:ext>
            </a:extLst>
          </p:cNvPr>
          <p:cNvSpPr txBox="1"/>
          <p:nvPr/>
        </p:nvSpPr>
        <p:spPr>
          <a:xfrm>
            <a:off x="428625" y="4800600"/>
            <a:ext cx="1347805" cy="369332"/>
          </a:xfrm>
          <a:prstGeom prst="rect">
            <a:avLst/>
          </a:prstGeom>
          <a:noFill/>
        </p:spPr>
        <p:txBody>
          <a:bodyPr wrap="none" rtlCol="0">
            <a:spAutoFit/>
          </a:bodyPr>
          <a:lstStyle/>
          <a:p>
            <a:r>
              <a:rPr lang="fr-FR" dirty="0"/>
              <a:t>Lien à venir </a:t>
            </a:r>
          </a:p>
        </p:txBody>
      </p:sp>
      <p:pic>
        <p:nvPicPr>
          <p:cNvPr id="6" name="Image 5">
            <a:extLst>
              <a:ext uri="{FF2B5EF4-FFF2-40B4-BE49-F238E27FC236}">
                <a16:creationId xmlns:a16="http://schemas.microsoft.com/office/drawing/2014/main" id="{AF18C6EB-60FA-FF25-7F9C-9ABD9E3C26DC}"/>
              </a:ext>
            </a:extLst>
          </p:cNvPr>
          <p:cNvPicPr>
            <a:picLocks noChangeAspect="1"/>
          </p:cNvPicPr>
          <p:nvPr/>
        </p:nvPicPr>
        <p:blipFill>
          <a:blip r:embed="rId5"/>
          <a:stretch>
            <a:fillRect/>
          </a:stretch>
        </p:blipFill>
        <p:spPr>
          <a:xfrm>
            <a:off x="428625" y="1535968"/>
            <a:ext cx="4615013" cy="4347798"/>
          </a:xfrm>
          <a:prstGeom prst="rect">
            <a:avLst/>
          </a:prstGeom>
        </p:spPr>
      </p:pic>
      <p:sp>
        <p:nvSpPr>
          <p:cNvPr id="9" name="ZoneTexte 8">
            <a:extLst>
              <a:ext uri="{FF2B5EF4-FFF2-40B4-BE49-F238E27FC236}">
                <a16:creationId xmlns:a16="http://schemas.microsoft.com/office/drawing/2014/main" id="{37ED0484-3F4F-2848-4AC5-8E81E06B3995}"/>
              </a:ext>
            </a:extLst>
          </p:cNvPr>
          <p:cNvSpPr txBox="1"/>
          <p:nvPr/>
        </p:nvSpPr>
        <p:spPr>
          <a:xfrm>
            <a:off x="194911" y="5913508"/>
            <a:ext cx="6126480" cy="369332"/>
          </a:xfrm>
          <a:prstGeom prst="rect">
            <a:avLst/>
          </a:prstGeom>
          <a:noFill/>
        </p:spPr>
        <p:txBody>
          <a:bodyPr wrap="square">
            <a:spAutoFit/>
          </a:bodyPr>
          <a:lstStyle/>
          <a:p>
            <a:r>
              <a:rPr lang="fr-FR" b="0" i="0" dirty="0">
                <a:effectLst/>
                <a:latin typeface="-apple-system"/>
              </a:rPr>
              <a:t>👉 Inscrivez-vous gratuitement </a:t>
            </a:r>
            <a:r>
              <a:rPr lang="fr-FR" b="0" i="0" dirty="0">
                <a:effectLst/>
                <a:latin typeface="-apple-system"/>
                <a:hlinkClick r:id="rId6"/>
              </a:rPr>
              <a:t>: </a:t>
            </a:r>
            <a:r>
              <a:rPr lang="fr-FR" b="1" i="0" dirty="0">
                <a:solidFill>
                  <a:srgbClr val="0A66C2"/>
                </a:solidFill>
                <a:effectLst/>
                <a:latin typeface="-apple-system"/>
                <a:hlinkClick r:id="rId6"/>
              </a:rPr>
              <a:t>https://lnkd.in/d87Q3qZT</a:t>
            </a:r>
            <a:endParaRPr lang="fr-FR" dirty="0"/>
          </a:p>
        </p:txBody>
      </p:sp>
    </p:spTree>
    <p:extLst>
      <p:ext uri="{BB962C8B-B14F-4D97-AF65-F5344CB8AC3E}">
        <p14:creationId xmlns:p14="http://schemas.microsoft.com/office/powerpoint/2010/main" val="3606247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9A1A-83A0-7E55-3157-6D4D9B61E8FB}"/>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AF93E59-872A-BCC2-02A4-67CD2E78AAD3}"/>
              </a:ext>
            </a:extLst>
          </p:cNvPr>
          <p:cNvSpPr>
            <a:spLocks noGrp="1"/>
          </p:cNvSpPr>
          <p:nvPr>
            <p:ph type="title"/>
          </p:nvPr>
        </p:nvSpPr>
        <p:spPr>
          <a:xfrm>
            <a:off x="0" y="0"/>
            <a:ext cx="11183721" cy="1121633"/>
          </a:xfrm>
        </p:spPr>
        <p:txBody>
          <a:bodyPr/>
          <a:lstStyle/>
          <a:p>
            <a:r>
              <a:rPr lang="fr-FR" dirty="0"/>
              <a:t>Veille GECO </a:t>
            </a:r>
          </a:p>
        </p:txBody>
      </p:sp>
      <p:sp>
        <p:nvSpPr>
          <p:cNvPr id="2" name="Espace réservé du numéro de diapositive 1">
            <a:extLst>
              <a:ext uri="{FF2B5EF4-FFF2-40B4-BE49-F238E27FC236}">
                <a16:creationId xmlns:a16="http://schemas.microsoft.com/office/drawing/2014/main" id="{9495C6C3-9B90-3108-9041-08FBFB41AFAB}"/>
              </a:ext>
            </a:extLst>
          </p:cNvPr>
          <p:cNvSpPr>
            <a:spLocks noGrp="1"/>
          </p:cNvSpPr>
          <p:nvPr>
            <p:ph type="sldNum" sz="quarter" idx="4"/>
          </p:nvPr>
        </p:nvSpPr>
        <p:spPr/>
        <p:txBody>
          <a:bodyPr/>
          <a:lstStyle/>
          <a:p>
            <a:fld id="{F99EF5AE-56D7-4A2B-B0E3-BCC40C43C5F5}" type="slidenum">
              <a:rPr lang="fr-FR" smtClean="0"/>
              <a:pPr/>
              <a:t>29</a:t>
            </a:fld>
            <a:endParaRPr lang="fr-FR"/>
          </a:p>
        </p:txBody>
      </p:sp>
      <p:sp>
        <p:nvSpPr>
          <p:cNvPr id="6" name="Forme libre : forme 5">
            <a:extLst>
              <a:ext uri="{FF2B5EF4-FFF2-40B4-BE49-F238E27FC236}">
                <a16:creationId xmlns:a16="http://schemas.microsoft.com/office/drawing/2014/main" id="{9E7A45E2-7AA5-E80D-7EAE-C357955F742B}"/>
              </a:ext>
            </a:extLst>
          </p:cNvPr>
          <p:cNvSpPr/>
          <p:nvPr/>
        </p:nvSpPr>
        <p:spPr>
          <a:xfrm rot="20820960">
            <a:off x="10887036" y="5864377"/>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8E48E42B-B405-195D-1F55-796898FFA5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ZoneTexte 2">
            <a:extLst>
              <a:ext uri="{FF2B5EF4-FFF2-40B4-BE49-F238E27FC236}">
                <a16:creationId xmlns:a16="http://schemas.microsoft.com/office/drawing/2014/main" id="{5C299BB0-7787-4E3E-230C-89AD2140A3D8}"/>
              </a:ext>
            </a:extLst>
          </p:cNvPr>
          <p:cNvSpPr txBox="1"/>
          <p:nvPr/>
        </p:nvSpPr>
        <p:spPr>
          <a:xfrm>
            <a:off x="101124" y="1520039"/>
            <a:ext cx="11525250" cy="3693319"/>
          </a:xfrm>
          <a:prstGeom prst="rect">
            <a:avLst/>
          </a:prstGeom>
          <a:noFill/>
        </p:spPr>
        <p:txBody>
          <a:bodyPr wrap="square" rtlCol="0">
            <a:spAutoFit/>
          </a:bodyPr>
          <a:lstStyle/>
          <a:p>
            <a:br>
              <a:rPr lang="fr-FR" sz="1800" b="1" dirty="0"/>
            </a:br>
            <a:r>
              <a:rPr lang="fr-FR" sz="1800" b="1" dirty="0">
                <a:solidFill>
                  <a:schemeClr val="accent4"/>
                </a:solidFill>
                <a:hlinkClick r:id="rId4">
                  <a:extLst>
                    <a:ext uri="{A12FA001-AC4F-418D-AE19-62706E023703}">
                      <ahyp:hlinkClr xmlns:ahyp="http://schemas.microsoft.com/office/drawing/2018/hyperlinkcolor" val="tx"/>
                    </a:ext>
                  </a:extLst>
                </a:hlinkClick>
              </a:rPr>
              <a:t>replay des rencontres de l’Institut NUTRITION </a:t>
            </a:r>
            <a:r>
              <a:rPr lang="fr-FR" sz="1800" b="1" dirty="0">
                <a:solidFill>
                  <a:schemeClr val="accent4"/>
                </a:solidFill>
              </a:rPr>
              <a:t>-18 février 25</a:t>
            </a:r>
          </a:p>
          <a:p>
            <a:endParaRPr lang="fr-FR" sz="1800" b="1" dirty="0">
              <a:solidFill>
                <a:schemeClr val="accent4"/>
              </a:solidFill>
            </a:endParaRPr>
          </a:p>
          <a:p>
            <a:pPr marL="285750" indent="-285750">
              <a:buFont typeface="Wingdings" panose="05000000000000000000" pitchFamily="2" charset="2"/>
              <a:buChar char="§"/>
            </a:pPr>
            <a:r>
              <a:rPr lang="fr-FR" sz="1600" b="1" i="0" dirty="0">
                <a:solidFill>
                  <a:srgbClr val="131313"/>
                </a:solidFill>
                <a:effectLst/>
              </a:rPr>
              <a:t>Comment mangeront nos ainés dans 20 ans ? </a:t>
            </a:r>
            <a:r>
              <a:rPr lang="fr-FR" sz="1600" b="0" i="0" dirty="0">
                <a:solidFill>
                  <a:srgbClr val="131313"/>
                </a:solidFill>
                <a:effectLst/>
              </a:rPr>
              <a:t>Avec Marie </a:t>
            </a:r>
            <a:r>
              <a:rPr lang="fr-FR" sz="1600" b="0" i="0" dirty="0" err="1">
                <a:solidFill>
                  <a:srgbClr val="131313"/>
                </a:solidFill>
                <a:effectLst/>
              </a:rPr>
              <a:t>Kherouf</a:t>
            </a:r>
            <a:r>
              <a:rPr lang="fr-FR" sz="1600" b="0" i="0" dirty="0">
                <a:solidFill>
                  <a:srgbClr val="131313"/>
                </a:solidFill>
                <a:effectLst/>
              </a:rPr>
              <a:t> de Nutrikéo </a:t>
            </a:r>
          </a:p>
          <a:p>
            <a:pPr marL="285750" indent="-285750">
              <a:buFont typeface="Wingdings" panose="05000000000000000000" pitchFamily="2" charset="2"/>
              <a:buChar char="§"/>
            </a:pPr>
            <a:endParaRPr lang="fr-FR" sz="1600" b="0" i="0" dirty="0">
              <a:solidFill>
                <a:srgbClr val="131313"/>
              </a:solidFill>
              <a:effectLst/>
            </a:endParaRPr>
          </a:p>
          <a:p>
            <a:pPr marL="285750" indent="-285750">
              <a:buFont typeface="Wingdings" panose="05000000000000000000" pitchFamily="2" charset="2"/>
              <a:buChar char="§"/>
            </a:pPr>
            <a:r>
              <a:rPr lang="fr-FR" sz="1600" b="1" i="0" dirty="0">
                <a:solidFill>
                  <a:srgbClr val="131313"/>
                </a:solidFill>
                <a:effectLst/>
              </a:rPr>
              <a:t>L’expérience culinaire comme levier de bien être : repenser le plaisir à table</a:t>
            </a:r>
            <a:r>
              <a:rPr lang="fr-FR" sz="1600" b="0" i="0" dirty="0">
                <a:solidFill>
                  <a:srgbClr val="131313"/>
                </a:solidFill>
                <a:effectLst/>
              </a:rPr>
              <a:t>. </a:t>
            </a:r>
            <a:r>
              <a:rPr lang="fr-FR" sz="1400" b="0" i="0" dirty="0">
                <a:solidFill>
                  <a:srgbClr val="131313"/>
                </a:solidFill>
                <a:effectLst/>
              </a:rPr>
              <a:t>Avec Fabienne Verdureau LE SANS FOURCHETTE®, Catherine Pinet Fernandes Sociologue de l’alimentation, Romain </a:t>
            </a:r>
            <a:r>
              <a:rPr lang="fr-FR" sz="1400" b="0" i="0" dirty="0" err="1">
                <a:solidFill>
                  <a:srgbClr val="131313"/>
                </a:solidFill>
                <a:effectLst/>
              </a:rPr>
              <a:t>Brivet</a:t>
            </a:r>
            <a:r>
              <a:rPr lang="fr-FR" sz="1400" b="0" i="0" dirty="0">
                <a:solidFill>
                  <a:srgbClr val="131313"/>
                </a:solidFill>
                <a:effectLst/>
              </a:rPr>
              <a:t> Chef de Cuisine </a:t>
            </a:r>
            <a:r>
              <a:rPr lang="fr-FR" sz="1400" b="0" i="0" dirty="0" err="1">
                <a:solidFill>
                  <a:srgbClr val="131313"/>
                </a:solidFill>
                <a:effectLst/>
              </a:rPr>
              <a:t>Restalliance</a:t>
            </a:r>
            <a:r>
              <a:rPr lang="fr-FR" sz="1400" b="0" i="0" dirty="0">
                <a:solidFill>
                  <a:srgbClr val="131313"/>
                </a:solidFill>
                <a:effectLst/>
              </a:rPr>
              <a:t>, Baptiste </a:t>
            </a:r>
            <a:r>
              <a:rPr lang="fr-FR" sz="1400" b="0" i="0" dirty="0" err="1">
                <a:solidFill>
                  <a:srgbClr val="131313"/>
                </a:solidFill>
                <a:effectLst/>
              </a:rPr>
              <a:t>Pellicer</a:t>
            </a:r>
            <a:r>
              <a:rPr lang="fr-FR" sz="1400" b="0" i="0" dirty="0">
                <a:solidFill>
                  <a:srgbClr val="131313"/>
                </a:solidFill>
                <a:effectLst/>
              </a:rPr>
              <a:t> et Christelle Charton du CH DE FUMEL.</a:t>
            </a:r>
          </a:p>
          <a:p>
            <a:pPr marL="285750" indent="-285750">
              <a:buFont typeface="Wingdings" panose="05000000000000000000" pitchFamily="2" charset="2"/>
              <a:buChar char="§"/>
            </a:pPr>
            <a:endParaRPr lang="fr-FR" sz="1400" b="0" i="0" dirty="0">
              <a:solidFill>
                <a:srgbClr val="131313"/>
              </a:solidFill>
              <a:effectLst/>
            </a:endParaRPr>
          </a:p>
          <a:p>
            <a:pPr marL="285750" indent="-285750">
              <a:buFont typeface="Wingdings" panose="05000000000000000000" pitchFamily="2" charset="2"/>
              <a:buChar char="§"/>
            </a:pPr>
            <a:r>
              <a:rPr lang="fr-FR" sz="1600" b="1" i="0" dirty="0">
                <a:solidFill>
                  <a:srgbClr val="131313"/>
                </a:solidFill>
                <a:effectLst/>
              </a:rPr>
              <a:t>Réinventer les repas dans le médico-social </a:t>
            </a:r>
            <a:r>
              <a:rPr lang="fr-FR" sz="1600" b="0" i="0" dirty="0">
                <a:solidFill>
                  <a:srgbClr val="131313"/>
                </a:solidFill>
                <a:effectLst/>
              </a:rPr>
              <a:t>: </a:t>
            </a:r>
            <a:r>
              <a:rPr lang="fr-FR" sz="1400" b="0" i="0" dirty="0">
                <a:solidFill>
                  <a:srgbClr val="131313"/>
                </a:solidFill>
                <a:effectLst/>
              </a:rPr>
              <a:t>innover avec et pour les résidents. Avec Claude </a:t>
            </a:r>
            <a:r>
              <a:rPr lang="fr-FR" sz="1400" b="0" i="0" dirty="0" err="1">
                <a:solidFill>
                  <a:srgbClr val="131313"/>
                </a:solidFill>
                <a:effectLst/>
              </a:rPr>
              <a:t>Jeandel</a:t>
            </a:r>
            <a:r>
              <a:rPr lang="fr-FR" sz="1400" b="0" i="0" dirty="0">
                <a:solidFill>
                  <a:srgbClr val="131313"/>
                </a:solidFill>
                <a:effectLst/>
              </a:rPr>
              <a:t> Président du Conseil National de Gériatrie, Guillaume </a:t>
            </a:r>
            <a:r>
              <a:rPr lang="fr-FR" sz="1400" b="0" i="0" dirty="0" err="1">
                <a:solidFill>
                  <a:srgbClr val="131313"/>
                </a:solidFill>
                <a:effectLst/>
              </a:rPr>
              <a:t>Gardin</a:t>
            </a:r>
            <a:r>
              <a:rPr lang="fr-FR" sz="1400" b="0" i="0" dirty="0">
                <a:solidFill>
                  <a:srgbClr val="131313"/>
                </a:solidFill>
                <a:effectLst/>
              </a:rPr>
              <a:t> Directeur de l’Innovation Groupe </a:t>
            </a:r>
            <a:r>
              <a:rPr lang="fr-FR" sz="1400" b="0" i="0" dirty="0" err="1">
                <a:solidFill>
                  <a:srgbClr val="131313"/>
                </a:solidFill>
                <a:effectLst/>
              </a:rPr>
              <a:t>Aesio</a:t>
            </a:r>
            <a:r>
              <a:rPr lang="fr-FR" sz="1400" b="0" i="0" dirty="0">
                <a:solidFill>
                  <a:srgbClr val="131313"/>
                </a:solidFill>
                <a:effectLst/>
              </a:rPr>
              <a:t> et Bernadette </a:t>
            </a:r>
            <a:r>
              <a:rPr lang="fr-FR" sz="1400" b="0" i="0" dirty="0" err="1">
                <a:solidFill>
                  <a:srgbClr val="131313"/>
                </a:solidFill>
                <a:effectLst/>
              </a:rPr>
              <a:t>Grosyeux</a:t>
            </a:r>
            <a:r>
              <a:rPr lang="fr-FR" sz="1400" b="0" i="0" dirty="0">
                <a:solidFill>
                  <a:srgbClr val="131313"/>
                </a:solidFill>
                <a:effectLst/>
              </a:rPr>
              <a:t> Directrice générale des établissements médico-sociaux du Centre de la Gabrielle </a:t>
            </a:r>
          </a:p>
          <a:p>
            <a:pPr marL="285750" indent="-285750">
              <a:buFont typeface="Wingdings" panose="05000000000000000000" pitchFamily="2" charset="2"/>
              <a:buChar char="§"/>
            </a:pPr>
            <a:endParaRPr lang="fr-FR" sz="1400" b="0" i="0" dirty="0">
              <a:solidFill>
                <a:srgbClr val="131313"/>
              </a:solidFill>
              <a:effectLst/>
            </a:endParaRPr>
          </a:p>
          <a:p>
            <a:pPr marL="285750" indent="-285750">
              <a:buFont typeface="Wingdings" panose="05000000000000000000" pitchFamily="2" charset="2"/>
              <a:buChar char="§"/>
            </a:pPr>
            <a:endParaRPr lang="fr-FR" sz="400" b="0" i="0" dirty="0">
              <a:solidFill>
                <a:srgbClr val="131313"/>
              </a:solidFill>
              <a:effectLst/>
            </a:endParaRPr>
          </a:p>
          <a:p>
            <a:pPr marL="285750" indent="-285750">
              <a:buFont typeface="Wingdings" panose="05000000000000000000" pitchFamily="2" charset="2"/>
              <a:buChar char="§"/>
            </a:pPr>
            <a:r>
              <a:rPr lang="fr-FR" sz="1600" b="0" i="0" dirty="0">
                <a:solidFill>
                  <a:srgbClr val="131313"/>
                </a:solidFill>
                <a:effectLst/>
              </a:rPr>
              <a:t> </a:t>
            </a:r>
            <a:r>
              <a:rPr lang="fr-FR" sz="1600" b="1" i="0" dirty="0">
                <a:solidFill>
                  <a:srgbClr val="131313"/>
                </a:solidFill>
                <a:effectLst/>
              </a:rPr>
              <a:t>Trouble du spectre autistique et éducation sensorielle </a:t>
            </a:r>
            <a:r>
              <a:rPr lang="fr-FR" sz="1400" b="0" i="0" dirty="0">
                <a:solidFill>
                  <a:srgbClr val="131313"/>
                </a:solidFill>
                <a:effectLst/>
              </a:rPr>
              <a:t>: relever le défi d’une alimentation apaisée. Avec Nathalie Politzer Directrice de l’Institut du Gout, fondatrice du programme « je mange un jour bleu » et Joséphine Hautin Psychomotricienne </a:t>
            </a:r>
            <a:endParaRPr lang="fr-FR" sz="1600" b="0" i="0" dirty="0">
              <a:solidFill>
                <a:srgbClr val="131313"/>
              </a:solidFill>
              <a:effectLst/>
            </a:endParaRPr>
          </a:p>
        </p:txBody>
      </p:sp>
    </p:spTree>
    <p:extLst>
      <p:ext uri="{BB962C8B-B14F-4D97-AF65-F5344CB8AC3E}">
        <p14:creationId xmlns:p14="http://schemas.microsoft.com/office/powerpoint/2010/main" val="200261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9E8C95-D441-460D-0CD1-76672CA85E64}"/>
              </a:ext>
            </a:extLst>
          </p:cNvPr>
          <p:cNvSpPr>
            <a:spLocks noGrp="1"/>
          </p:cNvSpPr>
          <p:nvPr>
            <p:ph type="title"/>
          </p:nvPr>
        </p:nvSpPr>
        <p:spPr>
          <a:xfrm>
            <a:off x="641979" y="603622"/>
            <a:ext cx="5707012" cy="850105"/>
          </a:xfrm>
        </p:spPr>
        <p:txBody>
          <a:bodyPr/>
          <a:lstStyle/>
          <a:p>
            <a:r>
              <a:rPr lang="fr-FR" dirty="0"/>
              <a:t>Modus operandi</a:t>
            </a:r>
          </a:p>
        </p:txBody>
      </p:sp>
      <p:sp>
        <p:nvSpPr>
          <p:cNvPr id="3" name="Espace réservé du texte 2">
            <a:extLst>
              <a:ext uri="{FF2B5EF4-FFF2-40B4-BE49-F238E27FC236}">
                <a16:creationId xmlns:a16="http://schemas.microsoft.com/office/drawing/2014/main" id="{3B76B96C-FF3B-8BE5-F3DF-C336D30454D7}"/>
              </a:ext>
            </a:extLst>
          </p:cNvPr>
          <p:cNvSpPr>
            <a:spLocks noGrp="1"/>
          </p:cNvSpPr>
          <p:nvPr>
            <p:ph type="body" sz="quarter" idx="22"/>
          </p:nvPr>
        </p:nvSpPr>
        <p:spPr>
          <a:xfrm>
            <a:off x="3814453" y="5902860"/>
            <a:ext cx="8143576" cy="425715"/>
          </a:xfrm>
        </p:spPr>
        <p:txBody>
          <a:bodyPr/>
          <a:lstStyle/>
          <a:p>
            <a:r>
              <a:rPr lang="fr-FR" dirty="0"/>
              <a:t>Pour participer aux réunions, il </a:t>
            </a:r>
            <a:r>
              <a:rPr lang="fr-FR" b="1" dirty="0"/>
              <a:t>faut s’inscrire à chaque réunion  via l’invitation CRM</a:t>
            </a:r>
          </a:p>
        </p:txBody>
      </p:sp>
      <p:sp>
        <p:nvSpPr>
          <p:cNvPr id="4" name="Espace réservé du texte 3">
            <a:extLst>
              <a:ext uri="{FF2B5EF4-FFF2-40B4-BE49-F238E27FC236}">
                <a16:creationId xmlns:a16="http://schemas.microsoft.com/office/drawing/2014/main" id="{6AE7EF88-AD85-FC44-C0C5-3442DD40CAB9}"/>
              </a:ext>
            </a:extLst>
          </p:cNvPr>
          <p:cNvSpPr>
            <a:spLocks noGrp="1"/>
          </p:cNvSpPr>
          <p:nvPr>
            <p:ph type="body" sz="quarter" idx="25"/>
          </p:nvPr>
        </p:nvSpPr>
        <p:spPr>
          <a:xfrm>
            <a:off x="641979" y="2220081"/>
            <a:ext cx="1971069" cy="1631216"/>
          </a:xfrm>
        </p:spPr>
        <p:txBody>
          <a:bodyPr/>
          <a:lstStyle/>
          <a:p>
            <a:r>
              <a:rPr lang="fr-FR" b="1" dirty="0"/>
              <a:t>J’envoie le calendrier </a:t>
            </a:r>
            <a:r>
              <a:rPr lang="fr-FR" dirty="0"/>
              <a:t>des réunions via Outlook </a:t>
            </a:r>
          </a:p>
          <a:p>
            <a:endParaRPr lang="fr-FR" dirty="0"/>
          </a:p>
        </p:txBody>
      </p:sp>
      <p:sp>
        <p:nvSpPr>
          <p:cNvPr id="5" name="Espace réservé du texte 4">
            <a:extLst>
              <a:ext uri="{FF2B5EF4-FFF2-40B4-BE49-F238E27FC236}">
                <a16:creationId xmlns:a16="http://schemas.microsoft.com/office/drawing/2014/main" id="{CDE36220-D983-CEE9-0F85-FD0771B4446F}"/>
              </a:ext>
            </a:extLst>
          </p:cNvPr>
          <p:cNvSpPr>
            <a:spLocks noGrp="1"/>
          </p:cNvSpPr>
          <p:nvPr>
            <p:ph type="body" sz="quarter" idx="26"/>
          </p:nvPr>
        </p:nvSpPr>
        <p:spPr/>
        <p:txBody>
          <a:bodyPr/>
          <a:lstStyle/>
          <a:p>
            <a:endParaRPr lang="fr-FR"/>
          </a:p>
        </p:txBody>
      </p:sp>
      <p:sp>
        <p:nvSpPr>
          <p:cNvPr id="6" name="Espace réservé du texte 5">
            <a:extLst>
              <a:ext uri="{FF2B5EF4-FFF2-40B4-BE49-F238E27FC236}">
                <a16:creationId xmlns:a16="http://schemas.microsoft.com/office/drawing/2014/main" id="{91E77A6A-CC8E-AC67-B6DE-D4E2BC5B83CA}"/>
              </a:ext>
            </a:extLst>
          </p:cNvPr>
          <p:cNvSpPr>
            <a:spLocks noGrp="1"/>
          </p:cNvSpPr>
          <p:nvPr>
            <p:ph type="body" sz="quarter" idx="27"/>
          </p:nvPr>
        </p:nvSpPr>
        <p:spPr>
          <a:xfrm>
            <a:off x="2828919" y="2220081"/>
            <a:ext cx="1971069" cy="2862322"/>
          </a:xfrm>
        </p:spPr>
        <p:txBody>
          <a:bodyPr/>
          <a:lstStyle/>
          <a:p>
            <a:r>
              <a:rPr lang="fr-FR" b="1" dirty="0"/>
              <a:t>À chaque membre de prendre connaissance  la date </a:t>
            </a:r>
            <a:r>
              <a:rPr lang="fr-FR" dirty="0"/>
              <a:t>des </a:t>
            </a:r>
            <a:r>
              <a:rPr lang="fr-FR" b="1" dirty="0"/>
              <a:t>réunions 2025 dans son calendrier</a:t>
            </a:r>
          </a:p>
          <a:p>
            <a:endParaRPr lang="fr-FR" dirty="0"/>
          </a:p>
        </p:txBody>
      </p:sp>
      <p:sp>
        <p:nvSpPr>
          <p:cNvPr id="7" name="Espace réservé du texte 6">
            <a:extLst>
              <a:ext uri="{FF2B5EF4-FFF2-40B4-BE49-F238E27FC236}">
                <a16:creationId xmlns:a16="http://schemas.microsoft.com/office/drawing/2014/main" id="{709D931C-C844-A545-9324-6DE8A3FEB29C}"/>
              </a:ext>
            </a:extLst>
          </p:cNvPr>
          <p:cNvSpPr>
            <a:spLocks noGrp="1"/>
          </p:cNvSpPr>
          <p:nvPr>
            <p:ph type="body" sz="quarter" idx="28"/>
          </p:nvPr>
        </p:nvSpPr>
        <p:spPr/>
        <p:txBody>
          <a:bodyPr/>
          <a:lstStyle/>
          <a:p>
            <a:endParaRPr lang="fr-FR"/>
          </a:p>
        </p:txBody>
      </p:sp>
      <p:sp>
        <p:nvSpPr>
          <p:cNvPr id="8" name="Espace réservé du texte 7">
            <a:extLst>
              <a:ext uri="{FF2B5EF4-FFF2-40B4-BE49-F238E27FC236}">
                <a16:creationId xmlns:a16="http://schemas.microsoft.com/office/drawing/2014/main" id="{A759AE04-783F-D9F4-FF3D-0A8E3EBB3D8A}"/>
              </a:ext>
            </a:extLst>
          </p:cNvPr>
          <p:cNvSpPr>
            <a:spLocks noGrp="1"/>
          </p:cNvSpPr>
          <p:nvPr>
            <p:ph type="body" sz="quarter" idx="29"/>
          </p:nvPr>
        </p:nvSpPr>
        <p:spPr>
          <a:xfrm>
            <a:off x="5015859" y="2220081"/>
            <a:ext cx="1971069" cy="1938992"/>
          </a:xfrm>
        </p:spPr>
        <p:txBody>
          <a:bodyPr/>
          <a:lstStyle/>
          <a:p>
            <a:r>
              <a:rPr lang="fr-FR" dirty="0"/>
              <a:t>En amont de chaque réunion, </a:t>
            </a:r>
            <a:r>
              <a:rPr lang="fr-FR" b="1" dirty="0"/>
              <a:t>j’envoie une invitation pour la réunion</a:t>
            </a:r>
          </a:p>
          <a:p>
            <a:endParaRPr lang="fr-FR" dirty="0"/>
          </a:p>
        </p:txBody>
      </p:sp>
      <p:sp>
        <p:nvSpPr>
          <p:cNvPr id="9" name="Espace réservé du texte 8">
            <a:extLst>
              <a:ext uri="{FF2B5EF4-FFF2-40B4-BE49-F238E27FC236}">
                <a16:creationId xmlns:a16="http://schemas.microsoft.com/office/drawing/2014/main" id="{0F6B93E3-B092-9957-3814-4CF2CC060332}"/>
              </a:ext>
            </a:extLst>
          </p:cNvPr>
          <p:cNvSpPr>
            <a:spLocks noGrp="1"/>
          </p:cNvSpPr>
          <p:nvPr>
            <p:ph type="body" sz="quarter" idx="30"/>
          </p:nvPr>
        </p:nvSpPr>
        <p:spPr/>
        <p:txBody>
          <a:bodyPr/>
          <a:lstStyle/>
          <a:p>
            <a:endParaRPr lang="fr-FR"/>
          </a:p>
        </p:txBody>
      </p:sp>
      <p:sp>
        <p:nvSpPr>
          <p:cNvPr id="10" name="Espace réservé du texte 9">
            <a:extLst>
              <a:ext uri="{FF2B5EF4-FFF2-40B4-BE49-F238E27FC236}">
                <a16:creationId xmlns:a16="http://schemas.microsoft.com/office/drawing/2014/main" id="{29257206-9368-AB79-42FA-B3FA6D33D5EE}"/>
              </a:ext>
            </a:extLst>
          </p:cNvPr>
          <p:cNvSpPr>
            <a:spLocks noGrp="1"/>
          </p:cNvSpPr>
          <p:nvPr>
            <p:ph type="body" sz="quarter" idx="31"/>
          </p:nvPr>
        </p:nvSpPr>
        <p:spPr>
          <a:xfrm>
            <a:off x="7202799" y="2220081"/>
            <a:ext cx="1971069" cy="2554545"/>
          </a:xfrm>
        </p:spPr>
        <p:txBody>
          <a:bodyPr/>
          <a:lstStyle/>
          <a:p>
            <a:r>
              <a:rPr lang="fr-FR" dirty="0"/>
              <a:t>J’établis une </a:t>
            </a:r>
            <a:r>
              <a:rPr lang="fr-FR" b="1" dirty="0"/>
              <a:t>liste de participants </a:t>
            </a:r>
            <a:r>
              <a:rPr lang="fr-FR" dirty="0"/>
              <a:t>à chaque réunion, </a:t>
            </a:r>
            <a:r>
              <a:rPr lang="fr-FR" b="1" dirty="0"/>
              <a:t>au vu des inscriptions </a:t>
            </a:r>
            <a:r>
              <a:rPr lang="fr-FR" dirty="0"/>
              <a:t>reçues</a:t>
            </a:r>
          </a:p>
          <a:p>
            <a:endParaRPr lang="fr-FR" dirty="0"/>
          </a:p>
        </p:txBody>
      </p:sp>
      <p:sp>
        <p:nvSpPr>
          <p:cNvPr id="11" name="Espace réservé du texte 10">
            <a:extLst>
              <a:ext uri="{FF2B5EF4-FFF2-40B4-BE49-F238E27FC236}">
                <a16:creationId xmlns:a16="http://schemas.microsoft.com/office/drawing/2014/main" id="{5DDA2D05-901A-D3E8-386A-57D28B6AB19A}"/>
              </a:ext>
            </a:extLst>
          </p:cNvPr>
          <p:cNvSpPr>
            <a:spLocks noGrp="1"/>
          </p:cNvSpPr>
          <p:nvPr>
            <p:ph type="body" sz="quarter" idx="32"/>
          </p:nvPr>
        </p:nvSpPr>
        <p:spPr/>
        <p:txBody>
          <a:bodyPr/>
          <a:lstStyle/>
          <a:p>
            <a:endParaRPr lang="fr-FR"/>
          </a:p>
        </p:txBody>
      </p:sp>
      <p:sp>
        <p:nvSpPr>
          <p:cNvPr id="12" name="Espace réservé du texte 11">
            <a:extLst>
              <a:ext uri="{FF2B5EF4-FFF2-40B4-BE49-F238E27FC236}">
                <a16:creationId xmlns:a16="http://schemas.microsoft.com/office/drawing/2014/main" id="{B820CBCD-6606-910D-63A2-6130AF607A18}"/>
              </a:ext>
            </a:extLst>
          </p:cNvPr>
          <p:cNvSpPr>
            <a:spLocks noGrp="1"/>
          </p:cNvSpPr>
          <p:nvPr>
            <p:ph type="body" sz="quarter" idx="33"/>
          </p:nvPr>
        </p:nvSpPr>
        <p:spPr>
          <a:xfrm>
            <a:off x="9389739" y="2220081"/>
            <a:ext cx="1971069" cy="2554545"/>
          </a:xfrm>
        </p:spPr>
        <p:txBody>
          <a:bodyPr/>
          <a:lstStyle/>
          <a:p>
            <a:r>
              <a:rPr lang="fr-FR" dirty="0"/>
              <a:t>J’envoie, notamment le </a:t>
            </a:r>
            <a:r>
              <a:rPr lang="fr-FR" b="1" dirty="0"/>
              <a:t>lien VISIO sur demande</a:t>
            </a:r>
            <a:r>
              <a:rPr lang="fr-FR" dirty="0"/>
              <a:t>, uniquement à ceux qui se sont signalés,</a:t>
            </a:r>
          </a:p>
          <a:p>
            <a:endParaRPr lang="fr-FR" dirty="0"/>
          </a:p>
        </p:txBody>
      </p:sp>
      <p:sp>
        <p:nvSpPr>
          <p:cNvPr id="13" name="Espace réservé du texte 12">
            <a:extLst>
              <a:ext uri="{FF2B5EF4-FFF2-40B4-BE49-F238E27FC236}">
                <a16:creationId xmlns:a16="http://schemas.microsoft.com/office/drawing/2014/main" id="{D28BF5FE-225B-7BAB-683A-2A1749C5D3F5}"/>
              </a:ext>
            </a:extLst>
          </p:cNvPr>
          <p:cNvSpPr>
            <a:spLocks noGrp="1"/>
          </p:cNvSpPr>
          <p:nvPr>
            <p:ph type="body" sz="quarter" idx="34"/>
          </p:nvPr>
        </p:nvSpPr>
        <p:spPr/>
        <p:txBody>
          <a:bodyPr/>
          <a:lstStyle/>
          <a:p>
            <a:endParaRPr lang="fr-FR"/>
          </a:p>
        </p:txBody>
      </p:sp>
      <p:pic>
        <p:nvPicPr>
          <p:cNvPr id="14" name="Graphique 13">
            <a:extLst>
              <a:ext uri="{FF2B5EF4-FFF2-40B4-BE49-F238E27FC236}">
                <a16:creationId xmlns:a16="http://schemas.microsoft.com/office/drawing/2014/main" id="{6BB367B4-E2F5-FE9E-01BD-20B6C132DE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8086" y="5949578"/>
            <a:ext cx="304800" cy="304800"/>
          </a:xfrm>
          <a:prstGeom prst="rect">
            <a:avLst/>
          </a:prstGeom>
        </p:spPr>
      </p:pic>
      <p:sp>
        <p:nvSpPr>
          <p:cNvPr id="15" name="Espace réservé du numéro de diapositive 14">
            <a:extLst>
              <a:ext uri="{FF2B5EF4-FFF2-40B4-BE49-F238E27FC236}">
                <a16:creationId xmlns:a16="http://schemas.microsoft.com/office/drawing/2014/main" id="{9D98B6D4-5094-310C-E3AD-39BC136D0BED}"/>
              </a:ext>
            </a:extLst>
          </p:cNvPr>
          <p:cNvSpPr>
            <a:spLocks noGrp="1"/>
          </p:cNvSpPr>
          <p:nvPr>
            <p:ph type="sldNum" sz="quarter" idx="4"/>
          </p:nvPr>
        </p:nvSpPr>
        <p:spPr/>
        <p:txBody>
          <a:bodyPr/>
          <a:lstStyle/>
          <a:p>
            <a:fld id="{F99EF5AE-56D7-4A2B-B0E3-BCC40C43C5F5}" type="slidenum">
              <a:rPr lang="fr-FR" smtClean="0"/>
              <a:pPr/>
              <a:t>3</a:t>
            </a:fld>
            <a:endParaRPr lang="fr-FR"/>
          </a:p>
        </p:txBody>
      </p:sp>
    </p:spTree>
    <p:extLst>
      <p:ext uri="{BB962C8B-B14F-4D97-AF65-F5344CB8AC3E}">
        <p14:creationId xmlns:p14="http://schemas.microsoft.com/office/powerpoint/2010/main" val="3274983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88E0-6641-073F-51A4-4E907BCD2DF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C09C013-965F-DABA-A1F0-434804265389}"/>
              </a:ext>
            </a:extLst>
          </p:cNvPr>
          <p:cNvSpPr>
            <a:spLocks noGrp="1"/>
          </p:cNvSpPr>
          <p:nvPr>
            <p:ph type="sldNum" sz="quarter" idx="4"/>
          </p:nvPr>
        </p:nvSpPr>
        <p:spPr/>
        <p:txBody>
          <a:bodyPr/>
          <a:lstStyle/>
          <a:p>
            <a:fld id="{F99EF5AE-56D7-4A2B-B0E3-BCC40C43C5F5}" type="slidenum">
              <a:rPr lang="fr-FR" smtClean="0"/>
              <a:pPr/>
              <a:t>30</a:t>
            </a:fld>
            <a:endParaRPr lang="fr-FR"/>
          </a:p>
        </p:txBody>
      </p:sp>
      <p:sp>
        <p:nvSpPr>
          <p:cNvPr id="4" name="Espace réservé du texte 3">
            <a:extLst>
              <a:ext uri="{FF2B5EF4-FFF2-40B4-BE49-F238E27FC236}">
                <a16:creationId xmlns:a16="http://schemas.microsoft.com/office/drawing/2014/main" id="{F8CF1267-F303-7B0B-88F7-60A04FA350BF}"/>
              </a:ext>
            </a:extLst>
          </p:cNvPr>
          <p:cNvSpPr>
            <a:spLocks noGrp="1"/>
          </p:cNvSpPr>
          <p:nvPr>
            <p:ph type="body" sz="quarter" idx="4294967295"/>
          </p:nvPr>
        </p:nvSpPr>
        <p:spPr>
          <a:xfrm>
            <a:off x="3535363" y="4440238"/>
            <a:ext cx="8656637" cy="2214562"/>
          </a:xfrm>
          <a:prstGeom prst="rect">
            <a:avLst/>
          </a:prstGeom>
        </p:spPr>
        <p:txBody>
          <a:bodyPr/>
          <a:lstStyle/>
          <a:p>
            <a:pPr marL="450850" algn="l" defTabSz="609630" rtl="0"/>
            <a:endParaRPr lang="fr-FR" sz="1800" dirty="0">
              <a:solidFill>
                <a:prstClr val="black"/>
              </a:solidFill>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p:txBody>
      </p:sp>
      <p:sp>
        <p:nvSpPr>
          <p:cNvPr id="6" name="Forme libre : forme 5">
            <a:extLst>
              <a:ext uri="{FF2B5EF4-FFF2-40B4-BE49-F238E27FC236}">
                <a16:creationId xmlns:a16="http://schemas.microsoft.com/office/drawing/2014/main" id="{7CCF0C1D-4B30-A9E3-486B-9381061820A6}"/>
              </a:ext>
            </a:extLst>
          </p:cNvPr>
          <p:cNvSpPr/>
          <p:nvPr/>
        </p:nvSpPr>
        <p:spPr>
          <a:xfrm rot="20820960">
            <a:off x="9913316" y="5677111"/>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065BC6EA-E2FE-D7D5-1FCD-D62551EEA3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3" name="ZoneTexte 2">
            <a:extLst>
              <a:ext uri="{FF2B5EF4-FFF2-40B4-BE49-F238E27FC236}">
                <a16:creationId xmlns:a16="http://schemas.microsoft.com/office/drawing/2014/main" id="{373F2A6F-4801-0D88-B839-C5491902CA34}"/>
              </a:ext>
            </a:extLst>
          </p:cNvPr>
          <p:cNvSpPr txBox="1"/>
          <p:nvPr/>
        </p:nvSpPr>
        <p:spPr>
          <a:xfrm>
            <a:off x="0" y="420594"/>
            <a:ext cx="8092193" cy="584775"/>
          </a:xfrm>
          <a:prstGeom prst="rect">
            <a:avLst/>
          </a:prstGeom>
          <a:noFill/>
        </p:spPr>
        <p:txBody>
          <a:bodyPr wrap="square" rtlCol="0">
            <a:spAutoFit/>
          </a:bodyPr>
          <a:lstStyle/>
          <a:p>
            <a:r>
              <a:rPr lang="fr-FR" sz="1800" b="1" dirty="0">
                <a:solidFill>
                  <a:schemeClr val="accent4"/>
                </a:solidFill>
              </a:rPr>
              <a:t> </a:t>
            </a:r>
            <a:r>
              <a:rPr lang="fr-FR" sz="3200" b="1" dirty="0">
                <a:solidFill>
                  <a:schemeClr val="tx1">
                    <a:lumMod val="75000"/>
                    <a:lumOff val="25000"/>
                  </a:schemeClr>
                </a:solidFill>
                <a:latin typeface="+mj-lt"/>
                <a:ea typeface="+mj-ea"/>
                <a:cs typeface="+mj-cs"/>
              </a:rPr>
              <a:t>V</a:t>
            </a:r>
            <a:r>
              <a:rPr lang="fr-FR" sz="3200" dirty="0">
                <a:solidFill>
                  <a:schemeClr val="tx1">
                    <a:lumMod val="75000"/>
                    <a:lumOff val="25000"/>
                  </a:schemeClr>
                </a:solidFill>
                <a:latin typeface="+mj-lt"/>
                <a:ea typeface="+mj-ea"/>
                <a:cs typeface="+mj-cs"/>
              </a:rPr>
              <a:t>eille GECO</a:t>
            </a:r>
          </a:p>
        </p:txBody>
      </p:sp>
      <p:pic>
        <p:nvPicPr>
          <p:cNvPr id="9" name="Image 8">
            <a:extLst>
              <a:ext uri="{FF2B5EF4-FFF2-40B4-BE49-F238E27FC236}">
                <a16:creationId xmlns:a16="http://schemas.microsoft.com/office/drawing/2014/main" id="{715793BB-A071-51BF-34E2-9115DD27C42B}"/>
              </a:ext>
            </a:extLst>
          </p:cNvPr>
          <p:cNvPicPr>
            <a:picLocks noChangeAspect="1"/>
          </p:cNvPicPr>
          <p:nvPr/>
        </p:nvPicPr>
        <p:blipFill>
          <a:blip r:embed="rId4"/>
          <a:stretch>
            <a:fillRect/>
          </a:stretch>
        </p:blipFill>
        <p:spPr>
          <a:xfrm>
            <a:off x="3856653" y="4110212"/>
            <a:ext cx="3124882" cy="2213458"/>
          </a:xfrm>
          <a:prstGeom prst="rect">
            <a:avLst/>
          </a:prstGeom>
        </p:spPr>
      </p:pic>
      <p:sp>
        <p:nvSpPr>
          <p:cNvPr id="10" name="ZoneTexte 9">
            <a:extLst>
              <a:ext uri="{FF2B5EF4-FFF2-40B4-BE49-F238E27FC236}">
                <a16:creationId xmlns:a16="http://schemas.microsoft.com/office/drawing/2014/main" id="{331CE98F-29A3-25EB-53C3-EFC4E363AD7C}"/>
              </a:ext>
            </a:extLst>
          </p:cNvPr>
          <p:cNvSpPr txBox="1"/>
          <p:nvPr/>
        </p:nvSpPr>
        <p:spPr>
          <a:xfrm>
            <a:off x="695404" y="4110212"/>
            <a:ext cx="2712720" cy="1508105"/>
          </a:xfrm>
          <a:prstGeom prst="rect">
            <a:avLst/>
          </a:prstGeom>
          <a:noFill/>
        </p:spPr>
        <p:txBody>
          <a:bodyPr wrap="square" rtlCol="0">
            <a:spAutoFit/>
          </a:bodyPr>
          <a:lstStyle/>
          <a:p>
            <a:r>
              <a:rPr lang="fr-FR" b="1" dirty="0">
                <a:solidFill>
                  <a:schemeClr val="accent4"/>
                </a:solidFill>
              </a:rPr>
              <a:t>Baromètre Retraite.com &amp;Silver Economy </a:t>
            </a:r>
          </a:p>
          <a:p>
            <a:r>
              <a:rPr lang="fr-FR" sz="1400" dirty="0"/>
              <a:t>( A partir de 75 ans les frais de prestations de service à domicile sont les +élevés  de 912 € /mois à 2165 € pour les + de  85 ans )</a:t>
            </a:r>
          </a:p>
        </p:txBody>
      </p:sp>
      <p:pic>
        <p:nvPicPr>
          <p:cNvPr id="13" name="Image 12">
            <a:extLst>
              <a:ext uri="{FF2B5EF4-FFF2-40B4-BE49-F238E27FC236}">
                <a16:creationId xmlns:a16="http://schemas.microsoft.com/office/drawing/2014/main" id="{C400A146-395C-7E66-AB16-5072DAAB0EFD}"/>
              </a:ext>
            </a:extLst>
          </p:cNvPr>
          <p:cNvPicPr>
            <a:picLocks noChangeAspect="1"/>
          </p:cNvPicPr>
          <p:nvPr/>
        </p:nvPicPr>
        <p:blipFill>
          <a:blip r:embed="rId5"/>
          <a:stretch>
            <a:fillRect/>
          </a:stretch>
        </p:blipFill>
        <p:spPr>
          <a:xfrm>
            <a:off x="7863681" y="1404736"/>
            <a:ext cx="1813442" cy="2473617"/>
          </a:xfrm>
          <a:prstGeom prst="rect">
            <a:avLst/>
          </a:prstGeom>
        </p:spPr>
      </p:pic>
      <p:sp>
        <p:nvSpPr>
          <p:cNvPr id="14" name="ZoneTexte 13">
            <a:extLst>
              <a:ext uri="{FF2B5EF4-FFF2-40B4-BE49-F238E27FC236}">
                <a16:creationId xmlns:a16="http://schemas.microsoft.com/office/drawing/2014/main" id="{9AB8859B-484C-8DF7-FE0A-7F5B30B6CE86}"/>
              </a:ext>
            </a:extLst>
          </p:cNvPr>
          <p:cNvSpPr txBox="1"/>
          <p:nvPr/>
        </p:nvSpPr>
        <p:spPr>
          <a:xfrm>
            <a:off x="606345" y="1727057"/>
            <a:ext cx="6319679" cy="1200329"/>
          </a:xfrm>
          <a:prstGeom prst="rect">
            <a:avLst/>
          </a:prstGeom>
          <a:noFill/>
        </p:spPr>
        <p:txBody>
          <a:bodyPr wrap="none" rtlCol="0">
            <a:spAutoFit/>
          </a:bodyPr>
          <a:lstStyle/>
          <a:p>
            <a:pPr marL="285750" indent="-285750">
              <a:buFont typeface="Arial" panose="020B0604020202020204" pitchFamily="34" charset="0"/>
              <a:buChar char="•"/>
            </a:pPr>
            <a:r>
              <a:rPr lang="fr-FR" dirty="0"/>
              <a:t>Reprise de tous les enjeux liés à l’alimentation Séniors de </a:t>
            </a:r>
          </a:p>
          <a:p>
            <a:r>
              <a:rPr lang="fr-FR" dirty="0"/>
              <a:t>manière concrète</a:t>
            </a:r>
          </a:p>
          <a:p>
            <a:pPr marL="285750" indent="-285750">
              <a:buFont typeface="Arial" panose="020B0604020202020204" pitchFamily="34" charset="0"/>
              <a:buChar char="•"/>
            </a:pPr>
            <a:r>
              <a:rPr lang="fr-FR" dirty="0"/>
              <a:t> Focus sur le </a:t>
            </a:r>
            <a:r>
              <a:rPr lang="fr-FR" sz="1800" b="1" i="0" u="none" strike="noStrike" baseline="0" dirty="0">
                <a:latin typeface="Singolare Bold"/>
              </a:rPr>
              <a:t>Panorama des solutions existantes en Côte-d’Or</a:t>
            </a:r>
          </a:p>
          <a:p>
            <a:r>
              <a:rPr lang="fr-FR" b="1" dirty="0">
                <a:latin typeface="Singolare Bold"/>
              </a:rPr>
              <a:t> (Portage à domicile)</a:t>
            </a:r>
            <a:endParaRPr lang="fr-FR" dirty="0"/>
          </a:p>
        </p:txBody>
      </p:sp>
      <p:sp>
        <p:nvSpPr>
          <p:cNvPr id="7" name="ZoneTexte 6">
            <a:extLst>
              <a:ext uri="{FF2B5EF4-FFF2-40B4-BE49-F238E27FC236}">
                <a16:creationId xmlns:a16="http://schemas.microsoft.com/office/drawing/2014/main" id="{BA50898E-3C91-4ADB-E7F4-3C598CB82436}"/>
              </a:ext>
            </a:extLst>
          </p:cNvPr>
          <p:cNvSpPr txBox="1"/>
          <p:nvPr/>
        </p:nvSpPr>
        <p:spPr>
          <a:xfrm>
            <a:off x="624999" y="1381125"/>
            <a:ext cx="5566251" cy="369332"/>
          </a:xfrm>
          <a:prstGeom prst="rect">
            <a:avLst/>
          </a:prstGeom>
          <a:noFill/>
        </p:spPr>
        <p:txBody>
          <a:bodyPr wrap="square" rtlCol="0">
            <a:spAutoFit/>
          </a:bodyPr>
          <a:lstStyle/>
          <a:p>
            <a:r>
              <a:rPr lang="fr-FR" b="1" dirty="0">
                <a:solidFill>
                  <a:schemeClr val="accent4"/>
                </a:solidFill>
              </a:rPr>
              <a:t>Guide Santé &amp;Papilles –Guide de Bonnes pratiques</a:t>
            </a:r>
            <a:endParaRPr lang="fr-FR" dirty="0"/>
          </a:p>
        </p:txBody>
      </p:sp>
    </p:spTree>
    <p:extLst>
      <p:ext uri="{BB962C8B-B14F-4D97-AF65-F5344CB8AC3E}">
        <p14:creationId xmlns:p14="http://schemas.microsoft.com/office/powerpoint/2010/main" val="1080985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300BF-EEF9-F764-47AB-C34F7ABF7FD9}"/>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3676C9C0-130B-934C-6D8C-FC8448A200C3}"/>
              </a:ext>
            </a:extLst>
          </p:cNvPr>
          <p:cNvSpPr>
            <a:spLocks noGrp="1"/>
          </p:cNvSpPr>
          <p:nvPr>
            <p:ph type="title"/>
          </p:nvPr>
        </p:nvSpPr>
        <p:spPr>
          <a:xfrm>
            <a:off x="114300" y="164831"/>
            <a:ext cx="11183721" cy="1121633"/>
          </a:xfrm>
        </p:spPr>
        <p:txBody>
          <a:bodyPr/>
          <a:lstStyle/>
          <a:p>
            <a:r>
              <a:rPr lang="fr-FR" dirty="0"/>
              <a:t>Veille GECO </a:t>
            </a:r>
          </a:p>
        </p:txBody>
      </p:sp>
      <p:sp>
        <p:nvSpPr>
          <p:cNvPr id="2" name="Espace réservé du numéro de diapositive 1">
            <a:extLst>
              <a:ext uri="{FF2B5EF4-FFF2-40B4-BE49-F238E27FC236}">
                <a16:creationId xmlns:a16="http://schemas.microsoft.com/office/drawing/2014/main" id="{DEC202C7-2AEB-0614-1448-D750314C6ABE}"/>
              </a:ext>
            </a:extLst>
          </p:cNvPr>
          <p:cNvSpPr>
            <a:spLocks noGrp="1"/>
          </p:cNvSpPr>
          <p:nvPr>
            <p:ph type="sldNum" sz="quarter" idx="4"/>
          </p:nvPr>
        </p:nvSpPr>
        <p:spPr/>
        <p:txBody>
          <a:bodyPr/>
          <a:lstStyle/>
          <a:p>
            <a:fld id="{F99EF5AE-56D7-4A2B-B0E3-BCC40C43C5F5}" type="slidenum">
              <a:rPr lang="fr-FR" smtClean="0"/>
              <a:pPr/>
              <a:t>31</a:t>
            </a:fld>
            <a:endParaRPr lang="fr-FR"/>
          </a:p>
        </p:txBody>
      </p:sp>
      <p:sp>
        <p:nvSpPr>
          <p:cNvPr id="4" name="Espace réservé du texte 3">
            <a:extLst>
              <a:ext uri="{FF2B5EF4-FFF2-40B4-BE49-F238E27FC236}">
                <a16:creationId xmlns:a16="http://schemas.microsoft.com/office/drawing/2014/main" id="{D9B11994-79F3-B5EF-0C24-ECE3B9FA8990}"/>
              </a:ext>
            </a:extLst>
          </p:cNvPr>
          <p:cNvSpPr>
            <a:spLocks noGrp="1"/>
          </p:cNvSpPr>
          <p:nvPr>
            <p:ph type="body" sz="quarter" idx="4294967295"/>
          </p:nvPr>
        </p:nvSpPr>
        <p:spPr>
          <a:xfrm>
            <a:off x="3535363" y="4440238"/>
            <a:ext cx="8656637" cy="2214562"/>
          </a:xfrm>
          <a:prstGeom prst="rect">
            <a:avLst/>
          </a:prstGeom>
        </p:spPr>
        <p:txBody>
          <a:bodyPr/>
          <a:lstStyle/>
          <a:p>
            <a:pPr marL="450850" algn="l" defTabSz="609630" rtl="0"/>
            <a:endParaRPr lang="fr-FR" sz="1800" dirty="0">
              <a:solidFill>
                <a:prstClr val="black"/>
              </a:solidFill>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a:p>
            <a:pPr marL="171450" indent="-171450" algn="l" defTabSz="609630" rtl="0">
              <a:buFont typeface="Wingdings" panose="05000000000000000000" pitchFamily="2" charset="2"/>
              <a:buChar char="Ø"/>
            </a:pPr>
            <a:endParaRPr lang="fr-FR" sz="1300" b="1" spc="-10" dirty="0">
              <a:solidFill>
                <a:schemeClr val="tx1"/>
              </a:solidFill>
              <a:cs typeface="Calibri"/>
            </a:endParaRPr>
          </a:p>
        </p:txBody>
      </p:sp>
      <p:sp>
        <p:nvSpPr>
          <p:cNvPr id="6" name="Forme libre : forme 5">
            <a:extLst>
              <a:ext uri="{FF2B5EF4-FFF2-40B4-BE49-F238E27FC236}">
                <a16:creationId xmlns:a16="http://schemas.microsoft.com/office/drawing/2014/main" id="{172E77BE-A106-4167-A931-B6A366B5156B}"/>
              </a:ext>
            </a:extLst>
          </p:cNvPr>
          <p:cNvSpPr/>
          <p:nvPr/>
        </p:nvSpPr>
        <p:spPr>
          <a:xfrm rot="20820960">
            <a:off x="10692751" y="3296776"/>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08E3C000-FFDF-532B-E6CF-BA9EF9C91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10" name="ZoneTexte 9">
            <a:extLst>
              <a:ext uri="{FF2B5EF4-FFF2-40B4-BE49-F238E27FC236}">
                <a16:creationId xmlns:a16="http://schemas.microsoft.com/office/drawing/2014/main" id="{F78F5748-E448-4054-50C0-7FE03B23C490}"/>
              </a:ext>
            </a:extLst>
          </p:cNvPr>
          <p:cNvSpPr txBox="1"/>
          <p:nvPr/>
        </p:nvSpPr>
        <p:spPr>
          <a:xfrm>
            <a:off x="114300" y="1167647"/>
            <a:ext cx="11510100" cy="5632311"/>
          </a:xfrm>
          <a:prstGeom prst="rect">
            <a:avLst/>
          </a:prstGeom>
          <a:noFill/>
        </p:spPr>
        <p:txBody>
          <a:bodyPr wrap="square" rtlCol="0">
            <a:spAutoFit/>
          </a:bodyPr>
          <a:lstStyle/>
          <a:p>
            <a:r>
              <a:rPr lang="fr-FR" b="1" dirty="0">
                <a:solidFill>
                  <a:schemeClr val="accent4"/>
                </a:solidFill>
              </a:rPr>
              <a:t>Programme de prévention ICOPE</a:t>
            </a:r>
          </a:p>
          <a:p>
            <a:r>
              <a:rPr lang="fr-FR" sz="1800" b="0" i="0" u="none" strike="noStrike" baseline="0" dirty="0">
                <a:solidFill>
                  <a:srgbClr val="000000"/>
                </a:solidFill>
                <a:latin typeface="Calibri" panose="020F0502020204030204" pitchFamily="34" charset="0"/>
              </a:rPr>
              <a:t>(Integrated care for </a:t>
            </a:r>
            <a:r>
              <a:rPr lang="fr-FR" sz="1800" b="0" i="0" u="none" strike="noStrike" baseline="0" dirty="0" err="1">
                <a:solidFill>
                  <a:srgbClr val="000000"/>
                </a:solidFill>
                <a:latin typeface="Calibri" panose="020F0502020204030204" pitchFamily="34" charset="0"/>
              </a:rPr>
              <a:t>older</a:t>
            </a:r>
            <a:r>
              <a:rPr lang="fr-FR" sz="1800" b="0" i="0" u="none" strike="noStrike" baseline="0" dirty="0">
                <a:solidFill>
                  <a:srgbClr val="000000"/>
                </a:solidFill>
                <a:latin typeface="Calibri" panose="020F0502020204030204" pitchFamily="34" charset="0"/>
              </a:rPr>
              <a:t> people) a pour objectif de retarder la dépendance en repérant précocement les facteurs de </a:t>
            </a:r>
            <a:r>
              <a:rPr lang="fr-FR" sz="1800" b="1" i="0" u="none" strike="noStrike" baseline="0" dirty="0">
                <a:solidFill>
                  <a:srgbClr val="000000"/>
                </a:solidFill>
                <a:latin typeface="Calibri" panose="020F0502020204030204" pitchFamily="34" charset="0"/>
              </a:rPr>
              <a:t>fragilité chez les séniors</a:t>
            </a:r>
            <a:r>
              <a:rPr lang="fr-FR" sz="1800" b="0" i="0" u="none" strike="noStrike" baseline="0" dirty="0">
                <a:solidFill>
                  <a:srgbClr val="000000"/>
                </a:solidFill>
                <a:latin typeface="Calibri" panose="020F0502020204030204" pitchFamily="34" charset="0"/>
              </a:rPr>
              <a:t>.</a:t>
            </a:r>
          </a:p>
          <a:p>
            <a:r>
              <a:rPr lang="fr-FR" sz="1800" b="0" i="0" u="none" strike="noStrike" baseline="0" dirty="0">
                <a:solidFill>
                  <a:srgbClr val="000000"/>
                </a:solidFill>
                <a:latin typeface="Calibri" panose="020F0502020204030204" pitchFamily="34" charset="0"/>
              </a:rPr>
              <a:t> Il prend en compte les six fonctions essentielles identifiées par l’OMS au maintien de l’autonomie : cognition, mobilité, nutrition, vue, audition, santé psychique/dépression. </a:t>
            </a:r>
          </a:p>
          <a:p>
            <a:r>
              <a:rPr lang="fr-FR" sz="1800" b="0" i="0" u="none" strike="noStrike" baseline="0" dirty="0">
                <a:solidFill>
                  <a:srgbClr val="000000"/>
                </a:solidFill>
                <a:latin typeface="Calibri" panose="020F0502020204030204" pitchFamily="34" charset="0"/>
              </a:rPr>
              <a:t>Ce programme fonctionne en 5 étapes :</a:t>
            </a:r>
          </a:p>
          <a:p>
            <a:pPr marL="285750" indent="-285750">
              <a:buFont typeface="Arial" panose="020B0604020202020204" pitchFamily="34" charset="0"/>
              <a:buChar char="•"/>
            </a:pPr>
            <a:r>
              <a:rPr lang="fr-FR" sz="1800" b="0" i="0" u="none" strike="noStrike" baseline="0" dirty="0">
                <a:solidFill>
                  <a:srgbClr val="000000"/>
                </a:solidFill>
                <a:latin typeface="Calibri" panose="020F0502020204030204" pitchFamily="34" charset="0"/>
              </a:rPr>
              <a:t> dépistage d’affections sur les 6 dimensions,</a:t>
            </a:r>
          </a:p>
          <a:p>
            <a:pPr marL="285750" indent="-285750">
              <a:buFont typeface="Arial" panose="020B0604020202020204" pitchFamily="34" charset="0"/>
              <a:buChar char="•"/>
            </a:pPr>
            <a:r>
              <a:rPr lang="fr-FR" sz="1800" b="0" i="0" u="none" strike="noStrike" baseline="0" dirty="0">
                <a:solidFill>
                  <a:srgbClr val="000000"/>
                </a:solidFill>
                <a:latin typeface="Calibri" panose="020F0502020204030204" pitchFamily="34" charset="0"/>
              </a:rPr>
              <a:t> évaluation approfondie de la personne et de son environnement,</a:t>
            </a:r>
          </a:p>
          <a:p>
            <a:pPr marL="285750" indent="-285750">
              <a:buFont typeface="Arial" panose="020B0604020202020204" pitchFamily="34" charset="0"/>
              <a:buChar char="•"/>
            </a:pPr>
            <a:r>
              <a:rPr lang="fr-FR" sz="1800" b="0" i="0" u="none" strike="noStrike" baseline="0" dirty="0">
                <a:solidFill>
                  <a:srgbClr val="000000"/>
                </a:solidFill>
                <a:latin typeface="Calibri" panose="020F0502020204030204" pitchFamily="34" charset="0"/>
              </a:rPr>
              <a:t> élaboration d’un plan personnalisé avec la personne et ses aidants,</a:t>
            </a:r>
          </a:p>
          <a:p>
            <a:pPr marL="285750" indent="-285750">
              <a:buFont typeface="Arial" panose="020B0604020202020204" pitchFamily="34" charset="0"/>
              <a:buChar char="•"/>
            </a:pPr>
            <a:r>
              <a:rPr lang="fr-FR" sz="1800" b="0" i="0" u="none" strike="noStrike" baseline="0" dirty="0">
                <a:solidFill>
                  <a:srgbClr val="000000"/>
                </a:solidFill>
                <a:latin typeface="Calibri" panose="020F0502020204030204" pitchFamily="34" charset="0"/>
              </a:rPr>
              <a:t> mise en œuvre du plan avec surveillance et organisation des suites à donner, </a:t>
            </a:r>
          </a:p>
          <a:p>
            <a:pPr marL="285750" indent="-285750">
              <a:buFont typeface="Arial" panose="020B0604020202020204" pitchFamily="34" charset="0"/>
              <a:buChar char="•"/>
            </a:pPr>
            <a:r>
              <a:rPr lang="fr-FR" sz="1800" b="0" i="0" u="none" strike="noStrike" baseline="0" dirty="0">
                <a:solidFill>
                  <a:srgbClr val="000000"/>
                </a:solidFill>
                <a:latin typeface="Calibri" panose="020F0502020204030204" pitchFamily="34" charset="0"/>
              </a:rPr>
              <a:t>intégration des aidants et de la communauté des soignants.</a:t>
            </a:r>
          </a:p>
          <a:p>
            <a:r>
              <a:rPr lang="fr-FR" sz="1800" b="0" i="0" u="none" strike="noStrike" baseline="0" dirty="0">
                <a:solidFill>
                  <a:srgbClr val="000000"/>
                </a:solidFill>
                <a:latin typeface="Calibri" panose="020F0502020204030204" pitchFamily="34" charset="0"/>
              </a:rPr>
              <a:t> Source : Sénat, </a:t>
            </a:r>
            <a:r>
              <a:rPr lang="fr-FR" sz="1800" b="0" i="0" u="none" strike="noStrike" baseline="0" dirty="0">
                <a:solidFill>
                  <a:srgbClr val="000080"/>
                </a:solidFill>
                <a:latin typeface="Calibri" panose="020F0502020204030204" pitchFamily="34" charset="0"/>
              </a:rPr>
              <a:t>Rapport </a:t>
            </a:r>
            <a:r>
              <a:rPr lang="fr-FR" sz="1800" b="0" i="0" u="none" strike="noStrike" baseline="0" dirty="0">
                <a:solidFill>
                  <a:srgbClr val="000080"/>
                </a:solidFill>
                <a:latin typeface="Calibri" panose="020F0502020204030204" pitchFamily="34" charset="0"/>
                <a:hlinkClick r:id="rId4"/>
              </a:rPr>
              <a:t>d'information</a:t>
            </a:r>
            <a:r>
              <a:rPr lang="fr-FR" sz="1800" b="0" i="0" u="none" strike="noStrike" baseline="0" dirty="0">
                <a:solidFill>
                  <a:srgbClr val="000080"/>
                </a:solidFill>
                <a:latin typeface="Calibri" panose="020F0502020204030204" pitchFamily="34" charset="0"/>
              </a:rPr>
              <a:t> n° 453 </a:t>
            </a:r>
            <a:r>
              <a:rPr lang="fr-FR" sz="1800" b="0" i="0" u="none" strike="noStrike" baseline="0" dirty="0">
                <a:solidFill>
                  <a:srgbClr val="000000"/>
                </a:solidFill>
                <a:latin typeface="Calibri" panose="020F0502020204030204" pitchFamily="34" charset="0"/>
              </a:rPr>
              <a:t>(2020-2021), déposé le 17 mars 2021. </a:t>
            </a:r>
            <a:br>
              <a:rPr lang="fr-FR" b="0" i="0" dirty="0">
                <a:effectLst/>
                <a:latin typeface="-apple-system"/>
              </a:rPr>
            </a:br>
            <a:br>
              <a:rPr lang="fr-FR" b="0" i="0" dirty="0">
                <a:effectLst/>
                <a:latin typeface="-apple-system"/>
              </a:rPr>
            </a:br>
            <a:r>
              <a:rPr lang="fr-FR" b="0" i="0" dirty="0">
                <a:effectLst/>
                <a:latin typeface="-apple-system"/>
                <a:hlinkClick r:id="rId5"/>
              </a:rPr>
              <a:t>L’arrêté publié au Journal Officiel du 20 février 2025 </a:t>
            </a:r>
            <a:r>
              <a:rPr lang="fr-FR" b="0" i="0" dirty="0">
                <a:effectLst/>
                <a:latin typeface="-apple-system"/>
              </a:rPr>
              <a:t>vient préciser une période transitoire de 12 mois  pour le programme ICOPE</a:t>
            </a:r>
            <a:endParaRPr lang="fr-FR" dirty="0">
              <a:latin typeface="-apple-system"/>
            </a:endParaRPr>
          </a:p>
          <a:p>
            <a:pPr marL="285750" indent="-285750">
              <a:buFont typeface="Wingdings" panose="05000000000000000000" pitchFamily="2" charset="2"/>
              <a:buChar char="§"/>
            </a:pPr>
            <a:r>
              <a:rPr lang="fr-FR" b="0" i="0" dirty="0">
                <a:effectLst/>
                <a:latin typeface="-apple-system"/>
              </a:rPr>
              <a:t> Une période d’adaptation pour les acteurs impliqués, avant une décision définitive</a:t>
            </a:r>
          </a:p>
          <a:p>
            <a:pPr marL="285750" indent="-285750">
              <a:buFont typeface="Wingdings" panose="05000000000000000000" pitchFamily="2" charset="2"/>
              <a:buChar char="§"/>
            </a:pPr>
            <a:r>
              <a:rPr lang="fr-FR" b="0" i="0" dirty="0">
                <a:effectLst/>
                <a:latin typeface="-apple-system"/>
              </a:rPr>
              <a:t>Une opportunité pour structurer davantage le déploiement du programme dans les parcours de soin</a:t>
            </a:r>
          </a:p>
          <a:p>
            <a:pPr marL="285750" indent="-285750">
              <a:buFont typeface="Wingdings" panose="05000000000000000000" pitchFamily="2" charset="2"/>
              <a:buChar char="§"/>
            </a:pPr>
            <a:r>
              <a:rPr lang="fr-FR" b="0" i="0" dirty="0">
                <a:effectLst/>
                <a:latin typeface="-apple-system"/>
              </a:rPr>
              <a:t> Un enjeu clé pour l’avenir de la prévention en gériatrie</a:t>
            </a:r>
            <a:br>
              <a:rPr lang="fr-FR" b="0" i="0" dirty="0">
                <a:effectLst/>
                <a:latin typeface="-apple-system"/>
              </a:rPr>
            </a:br>
            <a:br>
              <a:rPr lang="fr-FR" b="0" i="0" dirty="0">
                <a:effectLst/>
                <a:latin typeface="-apple-system"/>
              </a:rPr>
            </a:br>
            <a:r>
              <a:rPr lang="fr-FR" b="1" dirty="0">
                <a:solidFill>
                  <a:schemeClr val="accent4"/>
                </a:solidFill>
              </a:rPr>
              <a:t> </a:t>
            </a:r>
          </a:p>
        </p:txBody>
      </p:sp>
    </p:spTree>
    <p:extLst>
      <p:ext uri="{BB962C8B-B14F-4D97-AF65-F5344CB8AC3E}">
        <p14:creationId xmlns:p14="http://schemas.microsoft.com/office/powerpoint/2010/main" val="3193045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6C4D095-9C13-DCB2-10D2-33C81791663A}"/>
              </a:ext>
            </a:extLst>
          </p:cNvPr>
          <p:cNvSpPr>
            <a:spLocks noGrp="1"/>
          </p:cNvSpPr>
          <p:nvPr>
            <p:ph type="body" sz="quarter" idx="23"/>
          </p:nvPr>
        </p:nvSpPr>
        <p:spPr>
          <a:xfrm>
            <a:off x="478867" y="905568"/>
            <a:ext cx="10672823" cy="3785652"/>
          </a:xfrm>
        </p:spPr>
        <p:txBody>
          <a:bodyPr/>
          <a:lstStyle/>
          <a:p>
            <a:endParaRPr lang="fr-FR" sz="1800" dirty="0">
              <a:effectLst/>
              <a:latin typeface="Aptos" panose="020B0004020202020204" pitchFamily="34" charset="0"/>
              <a:ea typeface="Aptos" panose="020B0004020202020204" pitchFamily="34" charset="0"/>
              <a:cs typeface="Aptos" panose="020B0004020202020204" pitchFamily="34" charset="0"/>
            </a:endParaRPr>
          </a:p>
          <a:p>
            <a:endParaRPr lang="fr-FR" sz="1800" dirty="0">
              <a:effectLst/>
              <a:latin typeface="Aptos" panose="020B0004020202020204" pitchFamily="34" charset="0"/>
              <a:ea typeface="Aptos" panose="020B0004020202020204" pitchFamily="34" charset="0"/>
              <a:cs typeface="Aptos" panose="020B0004020202020204" pitchFamily="34" charset="0"/>
            </a:endParaRPr>
          </a:p>
          <a:p>
            <a:r>
              <a:rPr lang="fr-FR" sz="14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&gt;</a:t>
            </a:r>
            <a:r>
              <a:rPr lang="fr-FR" sz="1400" dirty="0">
                <a:solidFill>
                  <a:srgbClr val="000000"/>
                </a:solidFill>
                <a:effectLst/>
                <a:latin typeface="Aptos" panose="020B0004020202020204" pitchFamily="34" charset="0"/>
                <a:ea typeface="Aptos" panose="020B0004020202020204" pitchFamily="34" charset="0"/>
                <a:cs typeface="Aptos" panose="020B0004020202020204" pitchFamily="34" charset="0"/>
              </a:rPr>
              <a:t>A travers ce</a:t>
            </a:r>
            <a:r>
              <a:rPr lang="fr-FR" sz="1400"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 </a:t>
            </a:r>
            <a:r>
              <a:rPr lang="fr-FR" sz="1400" b="1"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3"/>
              </a:rPr>
              <a:t>manifeste</a:t>
            </a:r>
            <a:r>
              <a:rPr lang="fr-FR" sz="1400" dirty="0">
                <a:solidFill>
                  <a:srgbClr val="000000"/>
                </a:solidFill>
                <a:effectLst/>
                <a:latin typeface="Aptos" panose="020B0004020202020204" pitchFamily="34" charset="0"/>
                <a:ea typeface="Aptos" panose="020B0004020202020204" pitchFamily="34" charset="0"/>
                <a:cs typeface="Aptos" panose="020B0004020202020204" pitchFamily="34" charset="0"/>
              </a:rPr>
              <a:t>, l’Institut Danone entend mettre en lumière les défis de la prise en charge et de l’accompagnement des femmes durant la (péri)ménopause, mais aussi encourager une approche plus globale et personnalisée du bien vieillir au féminin, intégrant les dimensions physiologiques, nutritionnelles et sociales. Le manifeste s'appuie sur un socle de base, le </a:t>
            </a:r>
            <a:r>
              <a:rPr lang="fr-FR" sz="1400" b="1"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4"/>
              </a:rPr>
              <a:t>rapport d'arguments</a:t>
            </a:r>
            <a:r>
              <a:rPr lang="fr-FR" sz="1400"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4"/>
              </a:rPr>
              <a:t> </a:t>
            </a:r>
            <a:r>
              <a:rPr lang="fr-FR" sz="1400" dirty="0">
                <a:solidFill>
                  <a:srgbClr val="000000"/>
                </a:solidFill>
                <a:effectLst/>
                <a:latin typeface="Aptos" panose="020B0004020202020204" pitchFamily="34" charset="0"/>
                <a:ea typeface="Aptos" panose="020B0004020202020204" pitchFamily="34" charset="0"/>
                <a:cs typeface="Aptos" panose="020B0004020202020204" pitchFamily="34" charset="0"/>
              </a:rPr>
              <a:t>qui propose une analyse approfondie des connaissances relatives à la (péri)ménopause, des lacunes à combler et des tabous à lever.</a:t>
            </a:r>
            <a:endParaRPr lang="fr-FR" b="1" dirty="0">
              <a:solidFill>
                <a:srgbClr val="000000"/>
              </a:solidFill>
              <a:latin typeface="Aptos" panose="020B0004020202020204" pitchFamily="34" charset="0"/>
              <a:ea typeface="Aptos" panose="020B0004020202020204" pitchFamily="34" charset="0"/>
              <a:cs typeface="Aptos" panose="020B0004020202020204" pitchFamily="34" charset="0"/>
            </a:endParaRPr>
          </a:p>
          <a:p>
            <a:pPr>
              <a:spcBef>
                <a:spcPts val="1500"/>
              </a:spcBef>
              <a:spcAft>
                <a:spcPts val="750"/>
              </a:spcAft>
            </a:pPr>
            <a:r>
              <a:rPr lang="fr-FR" sz="1400" dirty="0">
                <a:solidFill>
                  <a:srgbClr val="000000"/>
                </a:solidFill>
                <a:latin typeface="Aptos" panose="020B0004020202020204" pitchFamily="34" charset="0"/>
              </a:rPr>
              <a:t>&gt;</a:t>
            </a:r>
            <a:r>
              <a:rPr lang="fr-FR" sz="1400" b="1" dirty="0">
                <a:solidFill>
                  <a:schemeClr val="tx1"/>
                </a:solidFill>
              </a:rPr>
              <a:t>Prévenir la dépendance chez la personne âgée  </a:t>
            </a:r>
            <a:r>
              <a:rPr lang="fr-FR" sz="1400" b="0" i="0" dirty="0">
                <a:solidFill>
                  <a:srgbClr val="333333"/>
                </a:solidFill>
                <a:effectLst/>
              </a:rPr>
              <a:t>de </a:t>
            </a:r>
            <a:r>
              <a:rPr lang="fr-FR" sz="1400" b="0" i="0" u="none" strike="noStrike" dirty="0">
                <a:solidFill>
                  <a:srgbClr val="2568DB"/>
                </a:solidFill>
                <a:effectLst/>
                <a:hlinkClick r:id="rId5"/>
              </a:rPr>
              <a:t>Sandrine </a:t>
            </a:r>
            <a:r>
              <a:rPr lang="fr-FR" sz="1400" b="0" i="0" u="none" strike="noStrike" dirty="0" err="1">
                <a:solidFill>
                  <a:srgbClr val="2568DB"/>
                </a:solidFill>
                <a:effectLst/>
                <a:hlinkClick r:id="rId5"/>
              </a:rPr>
              <a:t>Sourdet</a:t>
            </a:r>
            <a:r>
              <a:rPr lang="fr-FR" sz="1400" b="0" i="0" dirty="0">
                <a:solidFill>
                  <a:srgbClr val="333333"/>
                </a:solidFill>
                <a:effectLst/>
              </a:rPr>
              <a:t> (auteur), </a:t>
            </a:r>
            <a:r>
              <a:rPr lang="fr-FR" sz="1400" b="0" i="0" u="none" strike="noStrike" dirty="0">
                <a:solidFill>
                  <a:srgbClr val="2568DB"/>
                </a:solidFill>
                <a:effectLst/>
                <a:hlinkClick r:id="rId6"/>
              </a:rPr>
              <a:t>Bruno </a:t>
            </a:r>
            <a:r>
              <a:rPr lang="fr-FR" sz="1400" b="0" i="0" u="none" strike="noStrike" dirty="0" err="1">
                <a:solidFill>
                  <a:srgbClr val="2568DB"/>
                </a:solidFill>
                <a:effectLst/>
                <a:hlinkClick r:id="rId6"/>
              </a:rPr>
              <a:t>Vellas</a:t>
            </a:r>
            <a:r>
              <a:rPr lang="fr-FR" sz="1400" b="0" i="0" dirty="0">
                <a:solidFill>
                  <a:srgbClr val="333333"/>
                </a:solidFill>
                <a:effectLst/>
              </a:rPr>
              <a:t> (</a:t>
            </a:r>
            <a:r>
              <a:rPr lang="fr-FR" sz="1400" dirty="0">
                <a:solidFill>
                  <a:srgbClr val="333333"/>
                </a:solidFill>
              </a:rPr>
              <a:t>préface) Collection : </a:t>
            </a:r>
            <a:r>
              <a:rPr lang="fr-FR" sz="1400" dirty="0">
                <a:solidFill>
                  <a:srgbClr val="2568DB"/>
                </a:solidFill>
                <a:hlinkClick r:id="rId7"/>
              </a:rPr>
              <a:t>Avelines</a:t>
            </a:r>
            <a:r>
              <a:rPr lang="fr-FR" sz="1400" dirty="0">
                <a:solidFill>
                  <a:srgbClr val="2568DB"/>
                </a:solidFill>
              </a:rPr>
              <a:t>/</a:t>
            </a:r>
            <a:r>
              <a:rPr lang="fr-FR" sz="1400" b="0" i="0" dirty="0">
                <a:effectLst/>
              </a:rPr>
              <a:t>Médecin gériatre responsable de l’hôpital de jour d’évaluation des fragilités et de prévention de la dépendance situé au CHU de Toulouse</a:t>
            </a:r>
            <a:endParaRPr lang="fr-FR" sz="1400" b="1" i="0" dirty="0">
              <a:solidFill>
                <a:schemeClr val="tx1"/>
              </a:solidFill>
              <a:effectLst/>
            </a:endParaRPr>
          </a:p>
          <a:p>
            <a:pPr algn="l">
              <a:spcBef>
                <a:spcPts val="1500"/>
              </a:spcBef>
              <a:spcAft>
                <a:spcPts val="750"/>
              </a:spcAft>
            </a:pPr>
            <a:r>
              <a:rPr lang="fr-FR" sz="1400" b="1" i="0" dirty="0">
                <a:solidFill>
                  <a:schemeClr val="tx1"/>
                </a:solidFill>
                <a:effectLst/>
              </a:rPr>
              <a:t>&gt; Webinaire « Vieillir en santé : le rôle du microbiote chez les Séniors </a:t>
            </a:r>
            <a:endParaRPr lang="fr-FR" sz="1400" b="0" i="0" dirty="0">
              <a:solidFill>
                <a:srgbClr val="333333"/>
              </a:solidFill>
              <a:effectLst/>
              <a:latin typeface="Helvetica Neue"/>
            </a:endParaRPr>
          </a:p>
          <a:p>
            <a:r>
              <a:rPr lang="fr-FR" dirty="0">
                <a:solidFill>
                  <a:srgbClr val="333333"/>
                </a:solidFill>
              </a:rPr>
              <a:t>» </a:t>
            </a:r>
            <a:r>
              <a:rPr lang="fr-FR" dirty="0">
                <a:solidFill>
                  <a:srgbClr val="333333"/>
                </a:solidFill>
                <a:latin typeface="Helvetica Neue"/>
                <a:hlinkClick r:id="rId8"/>
              </a:rPr>
              <a:t>Replay ici </a:t>
            </a:r>
            <a:endParaRPr lang="fr-FR" b="1" dirty="0">
              <a:effectLst/>
              <a:latin typeface="Aptos" panose="020B0004020202020204" pitchFamily="34" charset="0"/>
              <a:ea typeface="Aptos" panose="020B0004020202020204" pitchFamily="34" charset="0"/>
              <a:cs typeface="Aptos" panose="020B0004020202020204" pitchFamily="34" charset="0"/>
            </a:endParaRPr>
          </a:p>
          <a:p>
            <a:endParaRPr lang="fr-FR" dirty="0"/>
          </a:p>
          <a:p>
            <a:r>
              <a:rPr lang="fr-FR" b="1" dirty="0"/>
              <a:t> &gt; A VENIR </a:t>
            </a:r>
          </a:p>
        </p:txBody>
      </p:sp>
      <p:sp>
        <p:nvSpPr>
          <p:cNvPr id="3" name="Titre 2">
            <a:extLst>
              <a:ext uri="{FF2B5EF4-FFF2-40B4-BE49-F238E27FC236}">
                <a16:creationId xmlns:a16="http://schemas.microsoft.com/office/drawing/2014/main" id="{3B9BDD4C-84F3-D7C5-322B-F37ADDFB3A71}"/>
              </a:ext>
            </a:extLst>
          </p:cNvPr>
          <p:cNvSpPr>
            <a:spLocks noGrp="1"/>
          </p:cNvSpPr>
          <p:nvPr>
            <p:ph type="title"/>
          </p:nvPr>
        </p:nvSpPr>
        <p:spPr>
          <a:xfrm>
            <a:off x="223419" y="-223031"/>
            <a:ext cx="11183721" cy="1121633"/>
          </a:xfrm>
        </p:spPr>
        <p:txBody>
          <a:bodyPr/>
          <a:lstStyle/>
          <a:p>
            <a:r>
              <a:rPr lang="fr-FR" dirty="0"/>
              <a:t>Veille GECO</a:t>
            </a:r>
          </a:p>
        </p:txBody>
      </p:sp>
      <p:sp>
        <p:nvSpPr>
          <p:cNvPr id="4" name="Espace réservé du numéro de diapositive 3">
            <a:extLst>
              <a:ext uri="{FF2B5EF4-FFF2-40B4-BE49-F238E27FC236}">
                <a16:creationId xmlns:a16="http://schemas.microsoft.com/office/drawing/2014/main" id="{2D693E88-A06D-C43A-B578-0BDAFC47739D}"/>
              </a:ext>
            </a:extLst>
          </p:cNvPr>
          <p:cNvSpPr>
            <a:spLocks noGrp="1"/>
          </p:cNvSpPr>
          <p:nvPr>
            <p:ph type="sldNum" sz="quarter" idx="4"/>
          </p:nvPr>
        </p:nvSpPr>
        <p:spPr/>
        <p:txBody>
          <a:bodyPr/>
          <a:lstStyle/>
          <a:p>
            <a:fld id="{F99EF5AE-56D7-4A2B-B0E3-BCC40C43C5F5}" type="slidenum">
              <a:rPr lang="fr-FR" smtClean="0"/>
              <a:pPr/>
              <a:t>32</a:t>
            </a:fld>
            <a:endParaRPr lang="fr-FR"/>
          </a:p>
        </p:txBody>
      </p:sp>
      <p:pic>
        <p:nvPicPr>
          <p:cNvPr id="10" name="Image 9">
            <a:extLst>
              <a:ext uri="{FF2B5EF4-FFF2-40B4-BE49-F238E27FC236}">
                <a16:creationId xmlns:a16="http://schemas.microsoft.com/office/drawing/2014/main" id="{3ABD788B-E3C1-7305-7508-44742AC6C921}"/>
              </a:ext>
            </a:extLst>
          </p:cNvPr>
          <p:cNvPicPr>
            <a:picLocks noChangeAspect="1"/>
          </p:cNvPicPr>
          <p:nvPr/>
        </p:nvPicPr>
        <p:blipFill>
          <a:blip r:embed="rId9"/>
          <a:stretch>
            <a:fillRect/>
          </a:stretch>
        </p:blipFill>
        <p:spPr>
          <a:xfrm>
            <a:off x="7381929" y="4549870"/>
            <a:ext cx="1451502" cy="2143299"/>
          </a:xfrm>
          <a:prstGeom prst="rect">
            <a:avLst/>
          </a:prstGeom>
        </p:spPr>
      </p:pic>
      <p:pic>
        <p:nvPicPr>
          <p:cNvPr id="12" name="Image 11">
            <a:hlinkClick r:id="rId8"/>
            <a:extLst>
              <a:ext uri="{FF2B5EF4-FFF2-40B4-BE49-F238E27FC236}">
                <a16:creationId xmlns:a16="http://schemas.microsoft.com/office/drawing/2014/main" id="{3FB4CBE5-A8DB-0A7D-AF9F-24F4DC39DCE8}"/>
              </a:ext>
            </a:extLst>
          </p:cNvPr>
          <p:cNvPicPr>
            <a:picLocks noChangeAspect="1"/>
          </p:cNvPicPr>
          <p:nvPr/>
        </p:nvPicPr>
        <p:blipFill>
          <a:blip r:embed="rId10"/>
          <a:stretch>
            <a:fillRect/>
          </a:stretch>
        </p:blipFill>
        <p:spPr>
          <a:xfrm>
            <a:off x="3789811" y="5117667"/>
            <a:ext cx="3248138" cy="1353166"/>
          </a:xfrm>
          <a:prstGeom prst="rect">
            <a:avLst/>
          </a:prstGeom>
        </p:spPr>
      </p:pic>
      <p:pic>
        <p:nvPicPr>
          <p:cNvPr id="1026" name="m_-7033496390064039167image_0">
            <a:extLst>
              <a:ext uri="{FF2B5EF4-FFF2-40B4-BE49-F238E27FC236}">
                <a16:creationId xmlns:a16="http://schemas.microsoft.com/office/drawing/2014/main" id="{81D737E8-CECC-BB54-BE06-17D50E3DF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6840" y="5019048"/>
            <a:ext cx="2997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hlinkClick r:id="rId12"/>
            <a:extLst>
              <a:ext uri="{FF2B5EF4-FFF2-40B4-BE49-F238E27FC236}">
                <a16:creationId xmlns:a16="http://schemas.microsoft.com/office/drawing/2014/main" id="{65D2D3BD-43E3-2CCB-43B3-3A286D71A774}"/>
              </a:ext>
            </a:extLst>
          </p:cNvPr>
          <p:cNvPicPr>
            <a:picLocks noChangeAspect="1"/>
          </p:cNvPicPr>
          <p:nvPr/>
        </p:nvPicPr>
        <p:blipFill>
          <a:blip r:embed="rId13"/>
          <a:stretch>
            <a:fillRect/>
          </a:stretch>
        </p:blipFill>
        <p:spPr>
          <a:xfrm>
            <a:off x="182880" y="4214245"/>
            <a:ext cx="3495675" cy="2643755"/>
          </a:xfrm>
          <a:prstGeom prst="rect">
            <a:avLst/>
          </a:prstGeom>
        </p:spPr>
      </p:pic>
    </p:spTree>
    <p:extLst>
      <p:ext uri="{BB962C8B-B14F-4D97-AF65-F5344CB8AC3E}">
        <p14:creationId xmlns:p14="http://schemas.microsoft.com/office/powerpoint/2010/main" val="600772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15019-42F7-0F0E-37AA-2FCDD8A52A8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94835EA-EEAB-4C07-742B-8E8ACC43A91F}"/>
              </a:ext>
            </a:extLst>
          </p:cNvPr>
          <p:cNvSpPr>
            <a:spLocks noGrp="1"/>
          </p:cNvSpPr>
          <p:nvPr>
            <p:ph type="body" sz="quarter" idx="23"/>
          </p:nvPr>
        </p:nvSpPr>
        <p:spPr>
          <a:xfrm>
            <a:off x="582825" y="1327855"/>
            <a:ext cx="10672823" cy="3785652"/>
          </a:xfrm>
        </p:spPr>
        <p:txBody>
          <a:bodyPr/>
          <a:lstStyle/>
          <a:p>
            <a:r>
              <a:rPr lang="fr-FR" sz="1600" dirty="0"/>
              <a:t>Et </a:t>
            </a:r>
            <a:r>
              <a:rPr lang="fr-FR" sz="1600" b="1" dirty="0"/>
              <a:t>pour finir la SNANC</a:t>
            </a:r>
          </a:p>
          <a:p>
            <a:endParaRPr lang="fr-FR" sz="1600" b="1" dirty="0"/>
          </a:p>
          <a:p>
            <a:r>
              <a:rPr lang="fr-FR" sz="1600" b="1" dirty="0"/>
              <a:t>&gt;Dépôt de la consultation du GECO Food service sur  le site de la Consultation publique (3000 caractères)</a:t>
            </a:r>
          </a:p>
          <a:p>
            <a:endParaRPr lang="fr-FR" b="1" dirty="0"/>
          </a:p>
          <a:p>
            <a:r>
              <a:rPr lang="fr-FR" sz="1600" dirty="0">
                <a:effectLst/>
                <a:latin typeface="Aptos" panose="020B0004020202020204" pitchFamily="34" charset="0"/>
                <a:ea typeface="Aptos" panose="020B0004020202020204" pitchFamily="34" charset="0"/>
                <a:cs typeface="Aptos" panose="020B0004020202020204" pitchFamily="34" charset="0"/>
              </a:rPr>
              <a:t>Les entreprises de la transformation alimentaire sont des acteurs majeurs pour une transition alimentaire plus saine et plus durable. Elles doivent être des acteurs proactifs dans la mise en place de la SNANC, des plans nationaux associés et leurs déclinaisons territoriales. </a:t>
            </a:r>
          </a:p>
          <a:p>
            <a:r>
              <a:rPr lang="fr-FR" sz="1600" dirty="0">
                <a:effectLst/>
                <a:latin typeface="Aptos" panose="020B0004020202020204" pitchFamily="34" charset="0"/>
                <a:ea typeface="Aptos" panose="020B0004020202020204" pitchFamily="34" charset="0"/>
                <a:cs typeface="Aptos" panose="020B0004020202020204" pitchFamily="34" charset="0"/>
              </a:rPr>
              <a:t>La SNANC ne prévoit aucun engagement sur un enjeu sociétal essentiel, le vieillissement de la population française. </a:t>
            </a:r>
          </a:p>
          <a:p>
            <a:r>
              <a:rPr lang="fr-FR" sz="1600" dirty="0">
                <a:effectLst/>
                <a:latin typeface="Aptos" panose="020B0004020202020204" pitchFamily="34" charset="0"/>
                <a:ea typeface="Aptos" panose="020B0004020202020204" pitchFamily="34" charset="0"/>
                <a:cs typeface="Aptos" panose="020B0004020202020204" pitchFamily="34" charset="0"/>
              </a:rPr>
              <a:t>Il entraine des modifications structurelles dans la prise en charge de la santé, de la nutrition, de la prévention, des habitats, des organisations territoriales. </a:t>
            </a:r>
          </a:p>
          <a:p>
            <a:r>
              <a:rPr lang="fr-FR" sz="1600" dirty="0">
                <a:effectLst/>
                <a:latin typeface="Aptos" panose="020B0004020202020204" pitchFamily="34" charset="0"/>
                <a:ea typeface="Aptos" panose="020B0004020202020204" pitchFamily="34" charset="0"/>
                <a:cs typeface="Aptos" panose="020B0004020202020204" pitchFamily="34" charset="0"/>
              </a:rPr>
              <a:t>L’avis rendu par le CNA N°92 sur Alimentation vecteur du Bien -Vieillir recense les recommandations pertinentes pour les Politiques Publiques. La lutte contre la dénutrition est un véritable enjeu de santé publique. Bien manger pour les personnes âgées est une question d’alimentation saine et d’alimentation plaisir. </a:t>
            </a:r>
            <a:r>
              <a:rPr lang="fr-FR" sz="1100" b="1" dirty="0"/>
              <a:t> </a:t>
            </a:r>
          </a:p>
        </p:txBody>
      </p:sp>
      <p:sp>
        <p:nvSpPr>
          <p:cNvPr id="3" name="Titre 2">
            <a:extLst>
              <a:ext uri="{FF2B5EF4-FFF2-40B4-BE49-F238E27FC236}">
                <a16:creationId xmlns:a16="http://schemas.microsoft.com/office/drawing/2014/main" id="{A6E8ABDE-8CF9-E1A0-E610-2F0A0C8954E5}"/>
              </a:ext>
            </a:extLst>
          </p:cNvPr>
          <p:cNvSpPr>
            <a:spLocks noGrp="1"/>
          </p:cNvSpPr>
          <p:nvPr>
            <p:ph type="title"/>
          </p:nvPr>
        </p:nvSpPr>
        <p:spPr>
          <a:xfrm>
            <a:off x="223419" y="-223031"/>
            <a:ext cx="11183721" cy="1121633"/>
          </a:xfrm>
        </p:spPr>
        <p:txBody>
          <a:bodyPr/>
          <a:lstStyle/>
          <a:p>
            <a:r>
              <a:rPr lang="fr-FR" dirty="0"/>
              <a:t>Veille GECO</a:t>
            </a:r>
          </a:p>
        </p:txBody>
      </p:sp>
      <p:sp>
        <p:nvSpPr>
          <p:cNvPr id="4" name="Espace réservé du numéro de diapositive 3">
            <a:extLst>
              <a:ext uri="{FF2B5EF4-FFF2-40B4-BE49-F238E27FC236}">
                <a16:creationId xmlns:a16="http://schemas.microsoft.com/office/drawing/2014/main" id="{66291D98-3413-41F5-51C5-207E517BCCC7}"/>
              </a:ext>
            </a:extLst>
          </p:cNvPr>
          <p:cNvSpPr>
            <a:spLocks noGrp="1"/>
          </p:cNvSpPr>
          <p:nvPr>
            <p:ph type="sldNum" sz="quarter" idx="4"/>
          </p:nvPr>
        </p:nvSpPr>
        <p:spPr/>
        <p:txBody>
          <a:bodyPr/>
          <a:lstStyle/>
          <a:p>
            <a:fld id="{F99EF5AE-56D7-4A2B-B0E3-BCC40C43C5F5}" type="slidenum">
              <a:rPr lang="fr-FR" smtClean="0"/>
              <a:pPr/>
              <a:t>33</a:t>
            </a:fld>
            <a:endParaRPr lang="fr-FR"/>
          </a:p>
        </p:txBody>
      </p:sp>
      <p:pic>
        <p:nvPicPr>
          <p:cNvPr id="7" name="Image 6">
            <a:extLst>
              <a:ext uri="{FF2B5EF4-FFF2-40B4-BE49-F238E27FC236}">
                <a16:creationId xmlns:a16="http://schemas.microsoft.com/office/drawing/2014/main" id="{052003AE-281F-CECB-60E9-FE602747BDE6}"/>
              </a:ext>
            </a:extLst>
          </p:cNvPr>
          <p:cNvPicPr>
            <a:picLocks noChangeAspect="1"/>
          </p:cNvPicPr>
          <p:nvPr/>
        </p:nvPicPr>
        <p:blipFill>
          <a:blip r:embed="rId3"/>
          <a:stretch>
            <a:fillRect/>
          </a:stretch>
        </p:blipFill>
        <p:spPr>
          <a:xfrm>
            <a:off x="9094757" y="4778643"/>
            <a:ext cx="3005803" cy="2079357"/>
          </a:xfrm>
          <a:prstGeom prst="rect">
            <a:avLst/>
          </a:prstGeom>
        </p:spPr>
      </p:pic>
      <p:sp>
        <p:nvSpPr>
          <p:cNvPr id="5" name="ZoneTexte 4">
            <a:extLst>
              <a:ext uri="{FF2B5EF4-FFF2-40B4-BE49-F238E27FC236}">
                <a16:creationId xmlns:a16="http://schemas.microsoft.com/office/drawing/2014/main" id="{2BD69A8C-CB00-D83A-0ED6-E5B7E78B3C33}"/>
              </a:ext>
            </a:extLst>
          </p:cNvPr>
          <p:cNvSpPr txBox="1"/>
          <p:nvPr/>
        </p:nvSpPr>
        <p:spPr>
          <a:xfrm>
            <a:off x="685799" y="4886325"/>
            <a:ext cx="8334375" cy="369332"/>
          </a:xfrm>
          <a:prstGeom prst="rect">
            <a:avLst/>
          </a:prstGeom>
          <a:noFill/>
        </p:spPr>
        <p:txBody>
          <a:bodyPr wrap="square" rtlCol="0">
            <a:spAutoFit/>
          </a:bodyPr>
          <a:lstStyle/>
          <a:p>
            <a:r>
              <a:rPr lang="fr-FR" dirty="0"/>
              <a:t>&gt; </a:t>
            </a:r>
            <a:r>
              <a:rPr lang="fr-FR" sz="1600" b="1" dirty="0">
                <a:solidFill>
                  <a:schemeClr val="tx1">
                    <a:lumMod val="75000"/>
                    <a:lumOff val="25000"/>
                  </a:schemeClr>
                </a:solidFill>
              </a:rPr>
              <a:t>ANIA via la consultation du CNA a également soulevé ce point ,</a:t>
            </a:r>
          </a:p>
        </p:txBody>
      </p:sp>
    </p:spTree>
    <p:extLst>
      <p:ext uri="{BB962C8B-B14F-4D97-AF65-F5344CB8AC3E}">
        <p14:creationId xmlns:p14="http://schemas.microsoft.com/office/powerpoint/2010/main" val="2238790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E3BE2-787B-6686-293A-60005AF482DE}"/>
              </a:ext>
            </a:extLst>
          </p:cNvPr>
          <p:cNvSpPr>
            <a:spLocks noGrp="1"/>
          </p:cNvSpPr>
          <p:nvPr>
            <p:ph type="title"/>
          </p:nvPr>
        </p:nvSpPr>
        <p:spPr/>
        <p:txBody>
          <a:bodyPr/>
          <a:lstStyle/>
          <a:p>
            <a:r>
              <a:rPr lang="fr-FR" dirty="0"/>
              <a:t>À vos agendas !</a:t>
            </a:r>
          </a:p>
        </p:txBody>
      </p:sp>
      <p:sp>
        <p:nvSpPr>
          <p:cNvPr id="8" name="Espace réservé du texte 7">
            <a:extLst>
              <a:ext uri="{FF2B5EF4-FFF2-40B4-BE49-F238E27FC236}">
                <a16:creationId xmlns:a16="http://schemas.microsoft.com/office/drawing/2014/main" id="{CEE113B1-41CA-7110-45B2-E2DC1EBF5777}"/>
              </a:ext>
            </a:extLst>
          </p:cNvPr>
          <p:cNvSpPr>
            <a:spLocks noGrp="1"/>
          </p:cNvSpPr>
          <p:nvPr>
            <p:ph type="body" sz="quarter" idx="13"/>
          </p:nvPr>
        </p:nvSpPr>
        <p:spPr>
          <a:xfrm>
            <a:off x="1045839" y="1931453"/>
            <a:ext cx="1765227" cy="307777"/>
          </a:xfrm>
        </p:spPr>
        <p:txBody>
          <a:bodyPr/>
          <a:lstStyle/>
          <a:p>
            <a:r>
              <a:rPr lang="fr-FR" dirty="0"/>
              <a:t>14h30 - 16h30</a:t>
            </a:r>
          </a:p>
        </p:txBody>
      </p:sp>
      <p:sp>
        <p:nvSpPr>
          <p:cNvPr id="3" name="Espace réservé du numéro de diapositive 2">
            <a:extLst>
              <a:ext uri="{FF2B5EF4-FFF2-40B4-BE49-F238E27FC236}">
                <a16:creationId xmlns:a16="http://schemas.microsoft.com/office/drawing/2014/main" id="{24E75702-4371-35EB-2EC0-1E878FFDE519}"/>
              </a:ext>
            </a:extLst>
          </p:cNvPr>
          <p:cNvSpPr>
            <a:spLocks noGrp="1"/>
          </p:cNvSpPr>
          <p:nvPr>
            <p:ph type="sldNum" sz="quarter" idx="4"/>
          </p:nvPr>
        </p:nvSpPr>
        <p:spPr/>
        <p:txBody>
          <a:bodyPr/>
          <a:lstStyle/>
          <a:p>
            <a:fld id="{F99EF5AE-56D7-4A2B-B0E3-BCC40C43C5F5}" type="slidenum">
              <a:rPr lang="fr-FR" smtClean="0"/>
              <a:pPr/>
              <a:t>34</a:t>
            </a:fld>
            <a:endParaRPr lang="fr-FR"/>
          </a:p>
        </p:txBody>
      </p:sp>
      <p:sp>
        <p:nvSpPr>
          <p:cNvPr id="12" name="Espace réservé du texte 11">
            <a:extLst>
              <a:ext uri="{FF2B5EF4-FFF2-40B4-BE49-F238E27FC236}">
                <a16:creationId xmlns:a16="http://schemas.microsoft.com/office/drawing/2014/main" id="{90F03B9F-6870-1D92-EACA-C39F01EFD3D4}"/>
              </a:ext>
            </a:extLst>
          </p:cNvPr>
          <p:cNvSpPr>
            <a:spLocks noGrp="1"/>
          </p:cNvSpPr>
          <p:nvPr>
            <p:ph type="body" sz="quarter" idx="19"/>
          </p:nvPr>
        </p:nvSpPr>
        <p:spPr/>
        <p:txBody>
          <a:bodyPr/>
          <a:lstStyle/>
          <a:p>
            <a:pPr algn="l"/>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 Mardi 2 décembre</a:t>
            </a:r>
          </a:p>
          <a:p>
            <a:endParaRPr lang="fr-FR" dirty="0">
              <a:latin typeface="+mn-lt"/>
            </a:endParaRPr>
          </a:p>
        </p:txBody>
      </p:sp>
      <p:sp>
        <p:nvSpPr>
          <p:cNvPr id="7" name="Espace réservé du texte 6">
            <a:extLst>
              <a:ext uri="{FF2B5EF4-FFF2-40B4-BE49-F238E27FC236}">
                <a16:creationId xmlns:a16="http://schemas.microsoft.com/office/drawing/2014/main" id="{BBFB50B1-2F79-0060-4F63-71785897E942}"/>
              </a:ext>
            </a:extLst>
          </p:cNvPr>
          <p:cNvSpPr>
            <a:spLocks noGrp="1"/>
          </p:cNvSpPr>
          <p:nvPr>
            <p:ph type="body" sz="quarter" idx="12"/>
          </p:nvPr>
        </p:nvSpPr>
        <p:spPr>
          <a:xfrm>
            <a:off x="641979" y="1453727"/>
            <a:ext cx="2638864" cy="369332"/>
          </a:xfrm>
        </p:spPr>
        <p:txBody>
          <a:bodyPr/>
          <a:lstStyle/>
          <a:p>
            <a:r>
              <a:rPr lang="fr-FR" dirty="0"/>
              <a:t>Réunions en 2025</a:t>
            </a:r>
          </a:p>
        </p:txBody>
      </p:sp>
      <p:sp>
        <p:nvSpPr>
          <p:cNvPr id="9" name="Espace réservé du texte 8">
            <a:extLst>
              <a:ext uri="{FF2B5EF4-FFF2-40B4-BE49-F238E27FC236}">
                <a16:creationId xmlns:a16="http://schemas.microsoft.com/office/drawing/2014/main" id="{F501760F-58E8-B512-F637-3281034529D3}"/>
              </a:ext>
            </a:extLst>
          </p:cNvPr>
          <p:cNvSpPr>
            <a:spLocks noGrp="1"/>
          </p:cNvSpPr>
          <p:nvPr>
            <p:ph type="body" sz="quarter" idx="16"/>
          </p:nvPr>
        </p:nvSpPr>
        <p:spPr/>
        <p:txBody>
          <a:bodyPr/>
          <a:lstStyle/>
          <a:p>
            <a:r>
              <a:rPr lang="fr-FR" sz="1800" dirty="0">
                <a:solidFill>
                  <a:srgbClr val="000000"/>
                </a:solidFill>
                <a:latin typeface="Calibri" panose="020F0502020204030204" pitchFamily="34" charset="0"/>
              </a:rPr>
              <a:t>Jeudi 22 mai </a:t>
            </a:r>
          </a:p>
        </p:txBody>
      </p:sp>
      <p:sp>
        <p:nvSpPr>
          <p:cNvPr id="11" name="Espace réservé du texte 10">
            <a:extLst>
              <a:ext uri="{FF2B5EF4-FFF2-40B4-BE49-F238E27FC236}">
                <a16:creationId xmlns:a16="http://schemas.microsoft.com/office/drawing/2014/main" id="{E51EA183-E1C2-1C75-12FB-25F8E51D7EA5}"/>
              </a:ext>
            </a:extLst>
          </p:cNvPr>
          <p:cNvSpPr>
            <a:spLocks noGrp="1"/>
          </p:cNvSpPr>
          <p:nvPr>
            <p:ph type="body" sz="quarter" idx="18"/>
          </p:nvPr>
        </p:nvSpPr>
        <p:spPr>
          <a:xfrm>
            <a:off x="5162549" y="3058542"/>
            <a:ext cx="1866901" cy="1191201"/>
          </a:xfrm>
        </p:spPr>
        <p:txBody>
          <a:bodyPr/>
          <a:lstStyle/>
          <a:p>
            <a:pPr algn="l"/>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 </a:t>
            </a:r>
          </a:p>
          <a:p>
            <a:r>
              <a:rPr lang="fr-FR" sz="1800" b="0" i="0" u="none" strike="noStrike" baseline="0" dirty="0">
                <a:solidFill>
                  <a:srgbClr val="000000"/>
                </a:solidFill>
                <a:latin typeface="Calibri" panose="020F0502020204030204" pitchFamily="34" charset="0"/>
              </a:rPr>
              <a:t>Lundi 22 septembre</a:t>
            </a:r>
            <a:endParaRPr lang="fr-FR" dirty="0">
              <a:latin typeface="+mn-lt"/>
            </a:endParaRPr>
          </a:p>
        </p:txBody>
      </p:sp>
    </p:spTree>
    <p:extLst>
      <p:ext uri="{BB962C8B-B14F-4D97-AF65-F5344CB8AC3E}">
        <p14:creationId xmlns:p14="http://schemas.microsoft.com/office/powerpoint/2010/main" val="3670577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5" descr="Une image contenant personne, habits, vaisselle, fruit&#10;&#10;Description générée automatiquement">
            <a:extLst>
              <a:ext uri="{FF2B5EF4-FFF2-40B4-BE49-F238E27FC236}">
                <a16:creationId xmlns:a16="http://schemas.microsoft.com/office/drawing/2014/main" id="{878A0442-34CA-D6D1-7FD0-C2AF31345B0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
        <p:nvSpPr>
          <p:cNvPr id="3" name="Espace réservé du texte 2">
            <a:extLst>
              <a:ext uri="{FF2B5EF4-FFF2-40B4-BE49-F238E27FC236}">
                <a16:creationId xmlns:a16="http://schemas.microsoft.com/office/drawing/2014/main" id="{27E5179E-D35D-926D-DAA3-5022555DB721}"/>
              </a:ext>
            </a:extLst>
          </p:cNvPr>
          <p:cNvSpPr>
            <a:spLocks noGrp="1"/>
          </p:cNvSpPr>
          <p:nvPr>
            <p:ph type="body" sz="quarter" idx="22"/>
          </p:nvPr>
        </p:nvSpPr>
        <p:spPr>
          <a:xfrm>
            <a:off x="8355568" y="3685107"/>
            <a:ext cx="1700723" cy="338554"/>
          </a:xfrm>
        </p:spPr>
        <p:txBody>
          <a:bodyPr/>
          <a:lstStyle/>
          <a:p>
            <a:r>
              <a:rPr lang="fr-FR" dirty="0"/>
              <a:t>Laurence VIGNÉ</a:t>
            </a:r>
          </a:p>
        </p:txBody>
      </p:sp>
      <p:sp>
        <p:nvSpPr>
          <p:cNvPr id="4" name="Espace réservé du texte 3">
            <a:extLst>
              <a:ext uri="{FF2B5EF4-FFF2-40B4-BE49-F238E27FC236}">
                <a16:creationId xmlns:a16="http://schemas.microsoft.com/office/drawing/2014/main" id="{82B911C9-B832-1088-7BA3-F32F3F3B9DBC}"/>
              </a:ext>
            </a:extLst>
          </p:cNvPr>
          <p:cNvSpPr>
            <a:spLocks noGrp="1"/>
          </p:cNvSpPr>
          <p:nvPr>
            <p:ph type="body" sz="quarter" idx="23"/>
          </p:nvPr>
        </p:nvSpPr>
        <p:spPr>
          <a:xfrm>
            <a:off x="8430879" y="4104743"/>
            <a:ext cx="1550104" cy="338554"/>
          </a:xfrm>
        </p:spPr>
        <p:txBody>
          <a:bodyPr/>
          <a:lstStyle/>
          <a:p>
            <a:r>
              <a:rPr lang="fr-FR" dirty="0"/>
              <a:t>06-76-07-84-55</a:t>
            </a:r>
          </a:p>
        </p:txBody>
      </p:sp>
      <p:sp>
        <p:nvSpPr>
          <p:cNvPr id="5" name="Espace réservé du texte 4">
            <a:extLst>
              <a:ext uri="{FF2B5EF4-FFF2-40B4-BE49-F238E27FC236}">
                <a16:creationId xmlns:a16="http://schemas.microsoft.com/office/drawing/2014/main" id="{F7242C93-8900-E922-C3F6-AEB63303D07D}"/>
              </a:ext>
            </a:extLst>
          </p:cNvPr>
          <p:cNvSpPr>
            <a:spLocks noGrp="1"/>
          </p:cNvSpPr>
          <p:nvPr>
            <p:ph type="body" sz="quarter" idx="24"/>
          </p:nvPr>
        </p:nvSpPr>
        <p:spPr>
          <a:xfrm>
            <a:off x="7312210" y="4944015"/>
            <a:ext cx="3787447" cy="338554"/>
          </a:xfrm>
        </p:spPr>
        <p:txBody>
          <a:bodyPr/>
          <a:lstStyle/>
          <a:p>
            <a:r>
              <a:rPr lang="fr-FR" dirty="0"/>
              <a:t>laurence.vigne@gecofoodservice.com</a:t>
            </a:r>
          </a:p>
        </p:txBody>
      </p:sp>
      <p:sp>
        <p:nvSpPr>
          <p:cNvPr id="6" name="Espace réservé du texte 5">
            <a:extLst>
              <a:ext uri="{FF2B5EF4-FFF2-40B4-BE49-F238E27FC236}">
                <a16:creationId xmlns:a16="http://schemas.microsoft.com/office/drawing/2014/main" id="{F6A6B4CD-724E-92B8-D256-1969E6291D77}"/>
              </a:ext>
            </a:extLst>
          </p:cNvPr>
          <p:cNvSpPr>
            <a:spLocks noGrp="1"/>
          </p:cNvSpPr>
          <p:nvPr>
            <p:ph type="body" sz="quarter" idx="25"/>
          </p:nvPr>
        </p:nvSpPr>
        <p:spPr>
          <a:xfrm>
            <a:off x="8434219" y="4524379"/>
            <a:ext cx="1543436" cy="338554"/>
          </a:xfrm>
        </p:spPr>
        <p:txBody>
          <a:bodyPr/>
          <a:lstStyle/>
          <a:p>
            <a:r>
              <a:rPr lang="fr-FR" dirty="0"/>
              <a:t>01-53-01-93-13</a:t>
            </a:r>
          </a:p>
        </p:txBody>
      </p:sp>
      <p:sp>
        <p:nvSpPr>
          <p:cNvPr id="8" name="Forme libre : forme 7">
            <a:extLst>
              <a:ext uri="{FF2B5EF4-FFF2-40B4-BE49-F238E27FC236}">
                <a16:creationId xmlns:a16="http://schemas.microsoft.com/office/drawing/2014/main" id="{56FB4C95-50C9-17C0-BB74-76F4E203E1FC}"/>
              </a:ext>
            </a:extLst>
          </p:cNvPr>
          <p:cNvSpPr/>
          <p:nvPr/>
        </p:nvSpPr>
        <p:spPr>
          <a:xfrm rot="20820960">
            <a:off x="10792744" y="1813531"/>
            <a:ext cx="1219913" cy="1138410"/>
          </a:xfrm>
          <a:custGeom>
            <a:avLst/>
            <a:gdLst>
              <a:gd name="connsiteX0" fmla="*/ 547688 w 1219200"/>
              <a:gd name="connsiteY0" fmla="*/ 0 h 952500"/>
              <a:gd name="connsiteX1" fmla="*/ 0 w 1219200"/>
              <a:gd name="connsiteY1" fmla="*/ 471488 h 952500"/>
              <a:gd name="connsiteX2" fmla="*/ 309563 w 1219200"/>
              <a:gd name="connsiteY2" fmla="*/ 952500 h 952500"/>
              <a:gd name="connsiteX3" fmla="*/ 1219200 w 1219200"/>
              <a:gd name="connsiteY3" fmla="*/ 881063 h 952500"/>
              <a:gd name="connsiteX4" fmla="*/ 547688 w 1219200"/>
              <a:gd name="connsiteY4" fmla="*/ 0 h 952500"/>
              <a:gd name="connsiteX0" fmla="*/ 547688 w 1221399"/>
              <a:gd name="connsiteY0" fmla="*/ 8101 h 960601"/>
              <a:gd name="connsiteX1" fmla="*/ 0 w 1221399"/>
              <a:gd name="connsiteY1" fmla="*/ 479589 h 960601"/>
              <a:gd name="connsiteX2" fmla="*/ 309563 w 1221399"/>
              <a:gd name="connsiteY2" fmla="*/ 960601 h 960601"/>
              <a:gd name="connsiteX3" fmla="*/ 1219200 w 1221399"/>
              <a:gd name="connsiteY3" fmla="*/ 889164 h 960601"/>
              <a:gd name="connsiteX4" fmla="*/ 547688 w 1221399"/>
              <a:gd name="connsiteY4" fmla="*/ 8101 h 960601"/>
              <a:gd name="connsiteX0" fmla="*/ 562915 w 1236626"/>
              <a:gd name="connsiteY0" fmla="*/ 8130 h 960630"/>
              <a:gd name="connsiteX1" fmla="*/ 15227 w 1236626"/>
              <a:gd name="connsiteY1" fmla="*/ 479618 h 960630"/>
              <a:gd name="connsiteX2" fmla="*/ 324790 w 1236626"/>
              <a:gd name="connsiteY2" fmla="*/ 960630 h 960630"/>
              <a:gd name="connsiteX3" fmla="*/ 1234427 w 1236626"/>
              <a:gd name="connsiteY3" fmla="*/ 889193 h 960630"/>
              <a:gd name="connsiteX4" fmla="*/ 562915 w 1236626"/>
              <a:gd name="connsiteY4" fmla="*/ 8130 h 960630"/>
              <a:gd name="connsiteX0" fmla="*/ 562915 w 1236626"/>
              <a:gd name="connsiteY0" fmla="*/ 8130 h 1050501"/>
              <a:gd name="connsiteX1" fmla="*/ 15227 w 1236626"/>
              <a:gd name="connsiteY1" fmla="*/ 479618 h 1050501"/>
              <a:gd name="connsiteX2" fmla="*/ 324790 w 1236626"/>
              <a:gd name="connsiteY2" fmla="*/ 960630 h 1050501"/>
              <a:gd name="connsiteX3" fmla="*/ 1234427 w 1236626"/>
              <a:gd name="connsiteY3" fmla="*/ 889193 h 1050501"/>
              <a:gd name="connsiteX4" fmla="*/ 562915 w 1236626"/>
              <a:gd name="connsiteY4" fmla="*/ 8130 h 1050501"/>
              <a:gd name="connsiteX0" fmla="*/ 562915 w 1236626"/>
              <a:gd name="connsiteY0" fmla="*/ 8130 h 1011200"/>
              <a:gd name="connsiteX1" fmla="*/ 15227 w 1236626"/>
              <a:gd name="connsiteY1" fmla="*/ 479618 h 1011200"/>
              <a:gd name="connsiteX2" fmla="*/ 324790 w 1236626"/>
              <a:gd name="connsiteY2" fmla="*/ 960630 h 1011200"/>
              <a:gd name="connsiteX3" fmla="*/ 1234427 w 1236626"/>
              <a:gd name="connsiteY3" fmla="*/ 889193 h 1011200"/>
              <a:gd name="connsiteX4" fmla="*/ 562915 w 1236626"/>
              <a:gd name="connsiteY4" fmla="*/ 8130 h 1011200"/>
              <a:gd name="connsiteX0" fmla="*/ 548148 w 1219970"/>
              <a:gd name="connsiteY0" fmla="*/ 8102 h 1011172"/>
              <a:gd name="connsiteX1" fmla="*/ 460 w 1219970"/>
              <a:gd name="connsiteY1" fmla="*/ 479590 h 1011172"/>
              <a:gd name="connsiteX2" fmla="*/ 462423 w 1219970"/>
              <a:gd name="connsiteY2" fmla="*/ 960602 h 1011172"/>
              <a:gd name="connsiteX3" fmla="*/ 1219660 w 1219970"/>
              <a:gd name="connsiteY3" fmla="*/ 889165 h 1011172"/>
              <a:gd name="connsiteX4" fmla="*/ 548148 w 1219970"/>
              <a:gd name="connsiteY4" fmla="*/ 8102 h 1011172"/>
              <a:gd name="connsiteX0" fmla="*/ 548091 w 1219913"/>
              <a:gd name="connsiteY0" fmla="*/ 8102 h 1138410"/>
              <a:gd name="connsiteX1" fmla="*/ 403 w 1219913"/>
              <a:gd name="connsiteY1" fmla="*/ 479590 h 1138410"/>
              <a:gd name="connsiteX2" fmla="*/ 462366 w 1219913"/>
              <a:gd name="connsiteY2" fmla="*/ 960602 h 1138410"/>
              <a:gd name="connsiteX3" fmla="*/ 1219603 w 1219913"/>
              <a:gd name="connsiteY3" fmla="*/ 889165 h 1138410"/>
              <a:gd name="connsiteX4" fmla="*/ 548091 w 1219913"/>
              <a:gd name="connsiteY4" fmla="*/ 8102 h 113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3" h="1138410">
                <a:moveTo>
                  <a:pt x="548091" y="8102"/>
                </a:moveTo>
                <a:cubicBezTo>
                  <a:pt x="344891" y="-60161"/>
                  <a:pt x="14690" y="320840"/>
                  <a:pt x="403" y="479590"/>
                </a:cubicBezTo>
                <a:cubicBezTo>
                  <a:pt x="-13884" y="638340"/>
                  <a:pt x="356003" y="600240"/>
                  <a:pt x="462366" y="960602"/>
                </a:cubicBezTo>
                <a:cubicBezTo>
                  <a:pt x="568729" y="1320964"/>
                  <a:pt x="1205316" y="1047915"/>
                  <a:pt x="1219603" y="889165"/>
                </a:cubicBezTo>
                <a:cubicBezTo>
                  <a:pt x="1233890" y="730415"/>
                  <a:pt x="751291" y="76365"/>
                  <a:pt x="548091" y="8102"/>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 forme 8">
            <a:extLst>
              <a:ext uri="{FF2B5EF4-FFF2-40B4-BE49-F238E27FC236}">
                <a16:creationId xmlns:a16="http://schemas.microsoft.com/office/drawing/2014/main" id="{428AE96E-CF51-7233-B981-1A710F30A0B8}"/>
              </a:ext>
            </a:extLst>
          </p:cNvPr>
          <p:cNvSpPr/>
          <p:nvPr/>
        </p:nvSpPr>
        <p:spPr>
          <a:xfrm rot="20820960">
            <a:off x="4105950" y="5215609"/>
            <a:ext cx="1124721" cy="792441"/>
          </a:xfrm>
          <a:custGeom>
            <a:avLst/>
            <a:gdLst>
              <a:gd name="connsiteX0" fmla="*/ 733425 w 1323975"/>
              <a:gd name="connsiteY0" fmla="*/ 0 h 714375"/>
              <a:gd name="connsiteX1" fmla="*/ 0 w 1323975"/>
              <a:gd name="connsiteY1" fmla="*/ 714375 h 714375"/>
              <a:gd name="connsiteX2" fmla="*/ 1323975 w 1323975"/>
              <a:gd name="connsiteY2" fmla="*/ 538162 h 714375"/>
              <a:gd name="connsiteX3" fmla="*/ 733425 w 1323975"/>
              <a:gd name="connsiteY3" fmla="*/ 0 h 714375"/>
              <a:gd name="connsiteX0" fmla="*/ 744064 w 1353836"/>
              <a:gd name="connsiteY0" fmla="*/ 1378 h 715753"/>
              <a:gd name="connsiteX1" fmla="*/ 10639 w 1353836"/>
              <a:gd name="connsiteY1" fmla="*/ 715753 h 715753"/>
              <a:gd name="connsiteX2" fmla="*/ 1334614 w 1353836"/>
              <a:gd name="connsiteY2" fmla="*/ 539540 h 715753"/>
              <a:gd name="connsiteX3" fmla="*/ 744064 w 1353836"/>
              <a:gd name="connsiteY3" fmla="*/ 1378 h 715753"/>
              <a:gd name="connsiteX0" fmla="*/ 744064 w 1464017"/>
              <a:gd name="connsiteY0" fmla="*/ 1223 h 715598"/>
              <a:gd name="connsiteX1" fmla="*/ 10639 w 1464017"/>
              <a:gd name="connsiteY1" fmla="*/ 715598 h 715598"/>
              <a:gd name="connsiteX2" fmla="*/ 1334614 w 1464017"/>
              <a:gd name="connsiteY2" fmla="*/ 539385 h 715598"/>
              <a:gd name="connsiteX3" fmla="*/ 744064 w 1464017"/>
              <a:gd name="connsiteY3" fmla="*/ 1223 h 715598"/>
              <a:gd name="connsiteX0" fmla="*/ 848568 w 1568521"/>
              <a:gd name="connsiteY0" fmla="*/ 1223 h 718901"/>
              <a:gd name="connsiteX1" fmla="*/ 115143 w 1568521"/>
              <a:gd name="connsiteY1" fmla="*/ 715598 h 718901"/>
              <a:gd name="connsiteX2" fmla="*/ 1439118 w 1568521"/>
              <a:gd name="connsiteY2" fmla="*/ 539385 h 718901"/>
              <a:gd name="connsiteX3" fmla="*/ 848568 w 1568521"/>
              <a:gd name="connsiteY3" fmla="*/ 1223 h 718901"/>
              <a:gd name="connsiteX0" fmla="*/ 551383 w 1148243"/>
              <a:gd name="connsiteY0" fmla="*/ 1764 h 743172"/>
              <a:gd name="connsiteX1" fmla="*/ 146571 w 1148243"/>
              <a:gd name="connsiteY1" fmla="*/ 739951 h 743172"/>
              <a:gd name="connsiteX2" fmla="*/ 1141933 w 1148243"/>
              <a:gd name="connsiteY2" fmla="*/ 539926 h 743172"/>
              <a:gd name="connsiteX3" fmla="*/ 551383 w 1148243"/>
              <a:gd name="connsiteY3" fmla="*/ 1764 h 743172"/>
              <a:gd name="connsiteX0" fmla="*/ 527861 w 1124721"/>
              <a:gd name="connsiteY0" fmla="*/ 1764 h 792441"/>
              <a:gd name="connsiteX1" fmla="*/ 123049 w 1124721"/>
              <a:gd name="connsiteY1" fmla="*/ 739951 h 792441"/>
              <a:gd name="connsiteX2" fmla="*/ 1118411 w 1124721"/>
              <a:gd name="connsiteY2" fmla="*/ 539926 h 792441"/>
              <a:gd name="connsiteX3" fmla="*/ 527861 w 1124721"/>
              <a:gd name="connsiteY3" fmla="*/ 1764 h 792441"/>
            </a:gdLst>
            <a:ahLst/>
            <a:cxnLst>
              <a:cxn ang="0">
                <a:pos x="connsiteX0" y="connsiteY0"/>
              </a:cxn>
              <a:cxn ang="0">
                <a:pos x="connsiteX1" y="connsiteY1"/>
              </a:cxn>
              <a:cxn ang="0">
                <a:pos x="connsiteX2" y="connsiteY2"/>
              </a:cxn>
              <a:cxn ang="0">
                <a:pos x="connsiteX3" y="connsiteY3"/>
              </a:cxn>
            </a:cxnLst>
            <a:rect l="l" t="t" r="r" b="b"/>
            <a:pathLst>
              <a:path w="1124721" h="792441">
                <a:moveTo>
                  <a:pt x="527861" y="1764"/>
                </a:moveTo>
                <a:cubicBezTo>
                  <a:pt x="361967" y="35101"/>
                  <a:pt x="-261125" y="582789"/>
                  <a:pt x="123049" y="739951"/>
                </a:cubicBezTo>
                <a:cubicBezTo>
                  <a:pt x="507223" y="897113"/>
                  <a:pt x="1050942" y="662957"/>
                  <a:pt x="1118411" y="539926"/>
                </a:cubicBezTo>
                <a:cubicBezTo>
                  <a:pt x="1185880" y="416895"/>
                  <a:pt x="693755" y="-31573"/>
                  <a:pt x="527861" y="1764"/>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FE0ACAFC-91C1-D2C7-6595-AF5A6106962D}"/>
              </a:ext>
            </a:extLst>
          </p:cNvPr>
          <p:cNvGrpSpPr/>
          <p:nvPr/>
        </p:nvGrpSpPr>
        <p:grpSpPr>
          <a:xfrm>
            <a:off x="346940" y="233636"/>
            <a:ext cx="1326368" cy="665915"/>
            <a:chOff x="509204" y="475833"/>
            <a:chExt cx="1326368" cy="665915"/>
          </a:xfrm>
        </p:grpSpPr>
        <p:pic>
          <p:nvPicPr>
            <p:cNvPr id="12" name="Image 11" descr="Une image contenant logo, Graphique, capture d’écran, conception&#10;&#10;Description générée automatiquement">
              <a:extLst>
                <a:ext uri="{FF2B5EF4-FFF2-40B4-BE49-F238E27FC236}">
                  <a16:creationId xmlns:a16="http://schemas.microsoft.com/office/drawing/2014/main" id="{39516B90-E2EC-395F-201B-3B7CB7B8FF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204" y="475833"/>
              <a:ext cx="490922" cy="665915"/>
            </a:xfrm>
            <a:prstGeom prst="rect">
              <a:avLst/>
            </a:prstGeom>
          </p:spPr>
        </p:pic>
        <p:pic>
          <p:nvPicPr>
            <p:cNvPr id="13" name="Image 12" descr="Une image contenant logo, Graphique, capture d’écran, conception&#10;&#10;Description générée automatiquement">
              <a:extLst>
                <a:ext uri="{FF2B5EF4-FFF2-40B4-BE49-F238E27FC236}">
                  <a16:creationId xmlns:a16="http://schemas.microsoft.com/office/drawing/2014/main" id="{051EBC77-C109-D88C-1060-D6EA0738ED1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901310" y="714375"/>
              <a:ext cx="934262" cy="427373"/>
            </a:xfrm>
            <a:prstGeom prst="rect">
              <a:avLst/>
            </a:prstGeom>
          </p:spPr>
        </p:pic>
      </p:grpSp>
      <p:sp>
        <p:nvSpPr>
          <p:cNvPr id="7" name="Forme libre : forme 6">
            <a:extLst>
              <a:ext uri="{FF2B5EF4-FFF2-40B4-BE49-F238E27FC236}">
                <a16:creationId xmlns:a16="http://schemas.microsoft.com/office/drawing/2014/main" id="{9AEEB9A7-3207-0B6D-A5DF-7716D5F1BA53}"/>
              </a:ext>
            </a:extLst>
          </p:cNvPr>
          <p:cNvSpPr/>
          <p:nvPr/>
        </p:nvSpPr>
        <p:spPr>
          <a:xfrm rot="20820960">
            <a:off x="5641917" y="694164"/>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25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CC7B3CB-A8B1-B0A6-E4AF-5E1615C9AAE1}"/>
              </a:ext>
            </a:extLst>
          </p:cNvPr>
          <p:cNvSpPr>
            <a:spLocks noGrp="1"/>
          </p:cNvSpPr>
          <p:nvPr>
            <p:ph type="body" sz="quarter" idx="22"/>
          </p:nvPr>
        </p:nvSpPr>
        <p:spPr>
          <a:xfrm>
            <a:off x="509079" y="1639576"/>
            <a:ext cx="4119397" cy="461665"/>
          </a:xfrm>
        </p:spPr>
        <p:txBody>
          <a:bodyPr/>
          <a:lstStyle/>
          <a:p>
            <a:r>
              <a:rPr lang="fr-FR"/>
              <a:t>Nous avons besoin de vous !</a:t>
            </a:r>
          </a:p>
        </p:txBody>
      </p:sp>
      <p:sp>
        <p:nvSpPr>
          <p:cNvPr id="3" name="Espace réservé du texte 2">
            <a:extLst>
              <a:ext uri="{FF2B5EF4-FFF2-40B4-BE49-F238E27FC236}">
                <a16:creationId xmlns:a16="http://schemas.microsoft.com/office/drawing/2014/main" id="{AA2E9E9D-56DD-01DC-CF8C-9018327ECD46}"/>
              </a:ext>
            </a:extLst>
          </p:cNvPr>
          <p:cNvSpPr>
            <a:spLocks noGrp="1"/>
          </p:cNvSpPr>
          <p:nvPr>
            <p:ph type="body" sz="quarter" idx="26"/>
          </p:nvPr>
        </p:nvSpPr>
        <p:spPr>
          <a:xfrm>
            <a:off x="5655424" y="1639576"/>
            <a:ext cx="6190211" cy="4012512"/>
          </a:xfrm>
        </p:spPr>
        <p:txBody>
          <a:bodyPr/>
          <a:lstStyle/>
          <a:p>
            <a:r>
              <a:rPr lang="fr-FR" dirty="0"/>
              <a:t>Nous continuons  de renforcer notre présence et notre visibilité sur LinkedIn.</a:t>
            </a:r>
          </a:p>
          <a:p>
            <a:r>
              <a:rPr lang="fr-FR" b="1" dirty="0">
                <a:solidFill>
                  <a:schemeClr val="accent4"/>
                </a:solidFill>
              </a:rPr>
              <a:t>Nous relaierons nos Commissions </a:t>
            </a:r>
            <a:r>
              <a:rPr lang="fr-FR" b="1" u="sng" dirty="0">
                <a:solidFill>
                  <a:schemeClr val="accent4"/>
                </a:solidFill>
              </a:rPr>
              <a:t>en citant les participants</a:t>
            </a:r>
            <a:r>
              <a:rPr lang="fr-FR" b="1" dirty="0">
                <a:solidFill>
                  <a:schemeClr val="accent4"/>
                </a:solidFill>
              </a:rPr>
              <a:t> !*</a:t>
            </a:r>
          </a:p>
        </p:txBody>
      </p:sp>
      <p:sp>
        <p:nvSpPr>
          <p:cNvPr id="4" name="Titre 3">
            <a:extLst>
              <a:ext uri="{FF2B5EF4-FFF2-40B4-BE49-F238E27FC236}">
                <a16:creationId xmlns:a16="http://schemas.microsoft.com/office/drawing/2014/main" id="{3E2B6086-B83B-E3A0-065F-340CEC745116}"/>
              </a:ext>
            </a:extLst>
          </p:cNvPr>
          <p:cNvSpPr>
            <a:spLocks noGrp="1"/>
          </p:cNvSpPr>
          <p:nvPr>
            <p:ph type="title"/>
          </p:nvPr>
        </p:nvSpPr>
        <p:spPr/>
        <p:txBody>
          <a:bodyPr/>
          <a:lstStyle/>
          <a:p>
            <a:r>
              <a:rPr lang="fr-FR"/>
              <a:t>LinkedIn</a:t>
            </a:r>
          </a:p>
        </p:txBody>
      </p:sp>
      <p:pic>
        <p:nvPicPr>
          <p:cNvPr id="5" name="Picture 2" descr="linkedin&quot; Icon - Download for free – Iconduck">
            <a:extLst>
              <a:ext uri="{FF2B5EF4-FFF2-40B4-BE49-F238E27FC236}">
                <a16:creationId xmlns:a16="http://schemas.microsoft.com/office/drawing/2014/main" id="{EE51BF43-04FE-B507-E529-5C4E8A9CACC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17075" y="327860"/>
            <a:ext cx="465890" cy="4658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85C80E40-ADED-0D2B-084D-82BF8D7D3634}"/>
              </a:ext>
            </a:extLst>
          </p:cNvPr>
          <p:cNvSpPr/>
          <p:nvPr/>
        </p:nvSpPr>
        <p:spPr>
          <a:xfrm>
            <a:off x="622188" y="2431516"/>
            <a:ext cx="3479222" cy="2709483"/>
          </a:xfrm>
          <a:prstGeom prst="roundRect">
            <a:avLst>
              <a:gd name="adj" fmla="val 464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A332844-66A8-7872-0E9A-48D27E3DDC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8685" y="2727899"/>
            <a:ext cx="4021690" cy="3131935"/>
          </a:xfrm>
          <a:prstGeom prst="roundRect">
            <a:avLst>
              <a:gd name="adj" fmla="val 4851"/>
            </a:avLst>
          </a:prstGeom>
          <a:solidFill>
            <a:schemeClr val="bg2"/>
          </a:solidFill>
          <a:ln>
            <a:noFill/>
          </a:ln>
          <a:effectLst>
            <a:outerShdw blurRad="50800" dist="38100" dir="2700000" algn="tl" rotWithShape="0">
              <a:prstClr val="black">
                <a:alpha val="40000"/>
              </a:prstClr>
            </a:outerShdw>
          </a:effectLst>
        </p:spPr>
      </p:pic>
      <p:grpSp>
        <p:nvGrpSpPr>
          <p:cNvPr id="8" name="Groupe 7">
            <a:extLst>
              <a:ext uri="{FF2B5EF4-FFF2-40B4-BE49-F238E27FC236}">
                <a16:creationId xmlns:a16="http://schemas.microsoft.com/office/drawing/2014/main" id="{02094E62-6D1B-C919-B04A-1A0101D5DCFE}"/>
              </a:ext>
            </a:extLst>
          </p:cNvPr>
          <p:cNvGrpSpPr/>
          <p:nvPr/>
        </p:nvGrpSpPr>
        <p:grpSpPr>
          <a:xfrm>
            <a:off x="5846364" y="3030445"/>
            <a:ext cx="4502215" cy="584775"/>
            <a:chOff x="758613" y="1681273"/>
            <a:chExt cx="4502215" cy="584775"/>
          </a:xfrm>
        </p:grpSpPr>
        <p:sp>
          <p:nvSpPr>
            <p:cNvPr id="9" name="Ellipse 8">
              <a:extLst>
                <a:ext uri="{FF2B5EF4-FFF2-40B4-BE49-F238E27FC236}">
                  <a16:creationId xmlns:a16="http://schemas.microsoft.com/office/drawing/2014/main" id="{50A811A0-03C0-9D67-364F-260ADE1D4F2D}"/>
                </a:ext>
              </a:extLst>
            </p:cNvPr>
            <p:cNvSpPr/>
            <p:nvPr/>
          </p:nvSpPr>
          <p:spPr>
            <a:xfrm>
              <a:off x="758613" y="1766604"/>
              <a:ext cx="369781" cy="369781"/>
            </a:xfrm>
            <a:prstGeom prst="ellipse">
              <a:avLst/>
            </a:prstGeom>
            <a:noFill/>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fr-FR" sz="1400"/>
                <a:t>1</a:t>
              </a:r>
            </a:p>
          </p:txBody>
        </p:sp>
        <p:sp>
          <p:nvSpPr>
            <p:cNvPr id="10" name="ZoneTexte 9">
              <a:extLst>
                <a:ext uri="{FF2B5EF4-FFF2-40B4-BE49-F238E27FC236}">
                  <a16:creationId xmlns:a16="http://schemas.microsoft.com/office/drawing/2014/main" id="{379BADEF-EBED-2629-5F70-053D316A4E5E}"/>
                </a:ext>
              </a:extLst>
            </p:cNvPr>
            <p:cNvSpPr txBox="1"/>
            <p:nvPr/>
          </p:nvSpPr>
          <p:spPr>
            <a:xfrm>
              <a:off x="1239139" y="1681273"/>
              <a:ext cx="4021689" cy="584775"/>
            </a:xfrm>
            <a:prstGeom prst="rect">
              <a:avLst/>
            </a:prstGeom>
            <a:noFill/>
          </p:spPr>
          <p:txBody>
            <a:bodyPr wrap="square" rtlCol="0">
              <a:spAutoFit/>
            </a:bodyPr>
            <a:lstStyle/>
            <a:p>
              <a:pPr>
                <a:buClr>
                  <a:schemeClr val="accent2"/>
                </a:buClr>
              </a:pPr>
              <a:r>
                <a:rPr lang="fr-FR" sz="1600"/>
                <a:t>Assurez-vous que vous </a:t>
              </a:r>
              <a:r>
                <a:rPr lang="fr-FR" sz="1600" b="1"/>
                <a:t>suivez notre compte </a:t>
              </a:r>
              <a:r>
                <a:rPr lang="fr-FR" sz="1600" b="1" err="1"/>
                <a:t>Linkedin</a:t>
              </a:r>
              <a:r>
                <a:rPr lang="fr-FR" sz="1600" b="1"/>
                <a:t> </a:t>
              </a:r>
              <a:r>
                <a:rPr lang="fr-FR" sz="1600"/>
                <a:t>@GECOFOODSERVICE</a:t>
              </a:r>
            </a:p>
          </p:txBody>
        </p:sp>
      </p:grpSp>
      <p:grpSp>
        <p:nvGrpSpPr>
          <p:cNvPr id="11" name="Groupe 10">
            <a:extLst>
              <a:ext uri="{FF2B5EF4-FFF2-40B4-BE49-F238E27FC236}">
                <a16:creationId xmlns:a16="http://schemas.microsoft.com/office/drawing/2014/main" id="{1EE4189B-F426-6792-89A2-B440B9676425}"/>
              </a:ext>
            </a:extLst>
          </p:cNvPr>
          <p:cNvGrpSpPr/>
          <p:nvPr/>
        </p:nvGrpSpPr>
        <p:grpSpPr>
          <a:xfrm>
            <a:off x="5826292" y="4103649"/>
            <a:ext cx="5219741" cy="475684"/>
            <a:chOff x="758613" y="1660701"/>
            <a:chExt cx="5219741" cy="475684"/>
          </a:xfrm>
        </p:grpSpPr>
        <p:sp>
          <p:nvSpPr>
            <p:cNvPr id="12" name="Ellipse 11">
              <a:extLst>
                <a:ext uri="{FF2B5EF4-FFF2-40B4-BE49-F238E27FC236}">
                  <a16:creationId xmlns:a16="http://schemas.microsoft.com/office/drawing/2014/main" id="{1214F5D2-EC9E-951F-5642-76F80C42FDA3}"/>
                </a:ext>
              </a:extLst>
            </p:cNvPr>
            <p:cNvSpPr/>
            <p:nvPr/>
          </p:nvSpPr>
          <p:spPr>
            <a:xfrm>
              <a:off x="758613" y="1766604"/>
              <a:ext cx="369781" cy="369781"/>
            </a:xfrm>
            <a:prstGeom prst="ellipse">
              <a:avLst/>
            </a:prstGeom>
            <a:noFill/>
            <a:ln w="127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r>
                <a:rPr lang="fr-FR" sz="1400"/>
                <a:t>2</a:t>
              </a:r>
            </a:p>
          </p:txBody>
        </p:sp>
        <p:sp>
          <p:nvSpPr>
            <p:cNvPr id="13" name="ZoneTexte 12">
              <a:extLst>
                <a:ext uri="{FF2B5EF4-FFF2-40B4-BE49-F238E27FC236}">
                  <a16:creationId xmlns:a16="http://schemas.microsoft.com/office/drawing/2014/main" id="{BFFE30F6-A63C-0D08-C9AD-8D02C2CEF93E}"/>
                </a:ext>
              </a:extLst>
            </p:cNvPr>
            <p:cNvSpPr txBox="1"/>
            <p:nvPr/>
          </p:nvSpPr>
          <p:spPr>
            <a:xfrm>
              <a:off x="1239139" y="1660701"/>
              <a:ext cx="4739215" cy="338554"/>
            </a:xfrm>
            <a:prstGeom prst="rect">
              <a:avLst/>
            </a:prstGeom>
            <a:noFill/>
          </p:spPr>
          <p:txBody>
            <a:bodyPr wrap="square" rtlCol="0">
              <a:spAutoFit/>
            </a:bodyPr>
            <a:lstStyle/>
            <a:p>
              <a:pPr>
                <a:buClr>
                  <a:schemeClr val="accent2"/>
                </a:buClr>
              </a:pPr>
              <a:endParaRPr lang="fr-FR" sz="1600" dirty="0"/>
            </a:p>
          </p:txBody>
        </p:sp>
      </p:grpSp>
      <p:sp>
        <p:nvSpPr>
          <p:cNvPr id="17" name="Espace réservé du texte 2">
            <a:extLst>
              <a:ext uri="{FF2B5EF4-FFF2-40B4-BE49-F238E27FC236}">
                <a16:creationId xmlns:a16="http://schemas.microsoft.com/office/drawing/2014/main" id="{27A19F61-5FC2-D249-91B6-7132983068B8}"/>
              </a:ext>
            </a:extLst>
          </p:cNvPr>
          <p:cNvSpPr txBox="1">
            <a:spLocks/>
          </p:cNvSpPr>
          <p:nvPr/>
        </p:nvSpPr>
        <p:spPr>
          <a:xfrm>
            <a:off x="5846364" y="5859834"/>
            <a:ext cx="5005137" cy="646986"/>
          </a:xfrm>
          <a:prstGeom prst="roundRect">
            <a:avLst>
              <a:gd name="adj" fmla="val 11956"/>
            </a:avLst>
          </a:prstGeom>
          <a:solidFill>
            <a:srgbClr val="E95954"/>
          </a:solidFill>
        </p:spPr>
        <p:txBody>
          <a:bodyPr wrap="square" rtlCol="0">
            <a:spAutoFit/>
          </a:bodyPr>
          <a:lstStyle>
            <a:lvl1pPr marL="0" indent="0" algn="l" defTabSz="914400" rtl="0" eaLnBrk="1" latinLnBrk="0" hangingPunct="1">
              <a:lnSpc>
                <a:spcPct val="100000"/>
              </a:lnSpc>
              <a:spcBef>
                <a:spcPts val="1000"/>
              </a:spcBef>
              <a:buFont typeface="Arial" panose="020B0604020202020204" pitchFamily="34" charset="0"/>
              <a:buNone/>
              <a:defRPr lang="en-GB" sz="2400" b="1"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u="sng" dirty="0">
                <a:solidFill>
                  <a:srgbClr val="FFE699"/>
                </a:solidFill>
              </a:rPr>
              <a:t>*Si vous ne souhaitez pas être mentionné dans nos publications : merci de nous en informer.</a:t>
            </a:r>
          </a:p>
        </p:txBody>
      </p:sp>
      <p:sp>
        <p:nvSpPr>
          <p:cNvPr id="18" name="Espace réservé du numéro de diapositive 17">
            <a:extLst>
              <a:ext uri="{FF2B5EF4-FFF2-40B4-BE49-F238E27FC236}">
                <a16:creationId xmlns:a16="http://schemas.microsoft.com/office/drawing/2014/main" id="{A9A106C3-3833-B48A-C14E-A99D98B23CF1}"/>
              </a:ext>
            </a:extLst>
          </p:cNvPr>
          <p:cNvSpPr>
            <a:spLocks noGrp="1"/>
          </p:cNvSpPr>
          <p:nvPr>
            <p:ph type="sldNum" sz="quarter" idx="4"/>
          </p:nvPr>
        </p:nvSpPr>
        <p:spPr/>
        <p:txBody>
          <a:bodyPr/>
          <a:lstStyle/>
          <a:p>
            <a:fld id="{F99EF5AE-56D7-4A2B-B0E3-BCC40C43C5F5}" type="slidenum">
              <a:rPr lang="fr-FR" smtClean="0"/>
              <a:pPr/>
              <a:t>4</a:t>
            </a:fld>
            <a:endParaRPr lang="fr-FR"/>
          </a:p>
        </p:txBody>
      </p:sp>
      <p:sp>
        <p:nvSpPr>
          <p:cNvPr id="20" name="ZoneTexte 19">
            <a:extLst>
              <a:ext uri="{FF2B5EF4-FFF2-40B4-BE49-F238E27FC236}">
                <a16:creationId xmlns:a16="http://schemas.microsoft.com/office/drawing/2014/main" id="{D2243964-5F62-353E-B156-46E0DF594F23}"/>
              </a:ext>
            </a:extLst>
          </p:cNvPr>
          <p:cNvSpPr txBox="1"/>
          <p:nvPr/>
        </p:nvSpPr>
        <p:spPr>
          <a:xfrm>
            <a:off x="6366941" y="4209552"/>
            <a:ext cx="6097712" cy="369332"/>
          </a:xfrm>
          <a:prstGeom prst="rect">
            <a:avLst/>
          </a:prstGeom>
          <a:noFill/>
        </p:spPr>
        <p:txBody>
          <a:bodyPr wrap="square">
            <a:spAutoFit/>
          </a:bodyPr>
          <a:lstStyle/>
          <a:p>
            <a:pPr>
              <a:buClr>
                <a:schemeClr val="accent2"/>
              </a:buClr>
            </a:pPr>
            <a:r>
              <a:rPr lang="fr-FR" sz="1800" b="1" dirty="0"/>
              <a:t>Likez / Commentez </a:t>
            </a:r>
            <a:r>
              <a:rPr lang="fr-FR" sz="1800" dirty="0"/>
              <a:t>nos </a:t>
            </a:r>
            <a:r>
              <a:rPr lang="fr-FR" sz="1800" dirty="0" err="1"/>
              <a:t>posts</a:t>
            </a:r>
            <a:r>
              <a:rPr lang="fr-FR" sz="1800" dirty="0"/>
              <a:t> régulièrement</a:t>
            </a:r>
          </a:p>
        </p:txBody>
      </p:sp>
    </p:spTree>
    <p:extLst>
      <p:ext uri="{BB962C8B-B14F-4D97-AF65-F5344CB8AC3E}">
        <p14:creationId xmlns:p14="http://schemas.microsoft.com/office/powerpoint/2010/main" val="143324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7683363-273F-3536-0B2D-58859F17ACC6}"/>
              </a:ext>
            </a:extLst>
          </p:cNvPr>
          <p:cNvSpPr>
            <a:spLocks noGrp="1"/>
          </p:cNvSpPr>
          <p:nvPr>
            <p:ph type="body" sz="quarter" idx="24"/>
          </p:nvPr>
        </p:nvSpPr>
        <p:spPr>
          <a:xfrm>
            <a:off x="824189" y="1440065"/>
            <a:ext cx="10543622" cy="5182920"/>
          </a:xfrm>
        </p:spPr>
        <p:txBody>
          <a:bodyPr/>
          <a:lstStyle/>
          <a:p>
            <a:r>
              <a:rPr lang="fr-FR" sz="1800" dirty="0">
                <a:effectLst/>
                <a:latin typeface="Aptos" panose="020B0004020202020204" pitchFamily="34" charset="0"/>
                <a:ea typeface="Aptos" panose="020B0004020202020204" pitchFamily="34" charset="0"/>
              </a:rPr>
              <a:t> </a:t>
            </a:r>
            <a:r>
              <a:rPr lang="fr-FR" sz="1400" dirty="0">
                <a:effectLst/>
                <a:latin typeface="Aptos" panose="020B0004020202020204" pitchFamily="34" charset="0"/>
                <a:ea typeface="Aptos" panose="020B0004020202020204" pitchFamily="34" charset="0"/>
              </a:rPr>
              <a:t> </a:t>
            </a:r>
            <a:r>
              <a:rPr lang="fr-FR" sz="1800" dirty="0">
                <a:effectLst/>
                <a:latin typeface="Aptos" panose="020B0004020202020204" pitchFamily="34" charset="0"/>
                <a:ea typeface="Aptos" panose="020B0004020202020204" pitchFamily="34" charset="0"/>
              </a:rPr>
              <a:t>Rappel des objectifs du GT</a:t>
            </a:r>
          </a:p>
          <a:p>
            <a:pPr marL="285750" indent="-285750">
              <a:buFont typeface="Courier New" panose="02070309020205020404" pitchFamily="49" charset="0"/>
              <a:buChar char="o"/>
            </a:pPr>
            <a:r>
              <a:rPr lang="fr-FR" sz="1800" dirty="0">
                <a:effectLst/>
                <a:latin typeface="Aptos" panose="020B0004020202020204" pitchFamily="34" charset="0"/>
                <a:ea typeface="Aptos" panose="020B0004020202020204" pitchFamily="34" charset="0"/>
              </a:rPr>
              <a:t>Retour sur 2024 </a:t>
            </a:r>
          </a:p>
          <a:p>
            <a:pPr marL="342900" lvl="0" indent="98425">
              <a:buSzPts val="1000"/>
              <a:buFont typeface="Symbol" panose="05050102010706020507" pitchFamily="18" charset="2"/>
              <a:buChar char=""/>
              <a:tabLst>
                <a:tab pos="457200" algn="l"/>
              </a:tabLst>
            </a:pPr>
            <a:r>
              <a:rPr lang="fr-FR" sz="1600" dirty="0">
                <a:effectLst/>
                <a:latin typeface="Aptos" panose="020B0004020202020204" pitchFamily="34" charset="0"/>
                <a:ea typeface="Times New Roman" panose="02020603050405020304" pitchFamily="18" charset="0"/>
                <a:cs typeface="Aptos" panose="020B0004020202020204" pitchFamily="34" charset="0"/>
              </a:rPr>
              <a:t>Débrief de l’Atelier du Mardi 10 Décembre 2024</a:t>
            </a:r>
            <a:endParaRPr lang="fr-FR" sz="1600" dirty="0">
              <a:effectLst/>
              <a:latin typeface="Aptos" panose="020B0004020202020204" pitchFamily="34" charset="0"/>
              <a:ea typeface="Aptos" panose="020B0004020202020204" pitchFamily="34" charset="0"/>
              <a:cs typeface="Aptos" panose="020B0004020202020204" pitchFamily="34" charset="0"/>
            </a:endParaRPr>
          </a:p>
          <a:p>
            <a:pPr marL="342900" lvl="0" indent="98425">
              <a:buSzPts val="1000"/>
              <a:buFont typeface="Symbol" panose="05050102010706020507" pitchFamily="18" charset="2"/>
              <a:buChar char=""/>
              <a:tabLst>
                <a:tab pos="457200" algn="l"/>
              </a:tabLst>
            </a:pPr>
            <a:r>
              <a:rPr lang="fr-FR" sz="1600" dirty="0">
                <a:effectLst/>
                <a:latin typeface="Aptos" panose="020B0004020202020204" pitchFamily="34" charset="0"/>
                <a:ea typeface="Times New Roman" panose="02020603050405020304" pitchFamily="18" charset="0"/>
                <a:cs typeface="Aptos" panose="020B0004020202020204" pitchFamily="34" charset="0"/>
              </a:rPr>
              <a:t>Etude « Les Bienfaisants-</a:t>
            </a:r>
            <a:r>
              <a:rPr lang="fr-FR" sz="1600" dirty="0" err="1">
                <a:effectLst/>
                <a:latin typeface="Aptos" panose="020B0004020202020204" pitchFamily="34" charset="0"/>
                <a:ea typeface="Times New Roman" panose="02020603050405020304" pitchFamily="18" charset="0"/>
                <a:cs typeface="Aptos" panose="020B0004020202020204" pitchFamily="34" charset="0"/>
              </a:rPr>
              <a:t>Avi’sé</a:t>
            </a:r>
            <a:r>
              <a:rPr lang="fr-FR" sz="1600" dirty="0">
                <a:effectLst/>
                <a:latin typeface="Aptos" panose="020B0004020202020204" pitchFamily="34" charset="0"/>
                <a:ea typeface="Times New Roman" panose="02020603050405020304" pitchFamily="18" charset="0"/>
                <a:cs typeface="Aptos" panose="020B0004020202020204" pitchFamily="34" charset="0"/>
              </a:rPr>
              <a:t> « </a:t>
            </a:r>
            <a:endParaRPr lang="fr-FR" sz="1800" dirty="0">
              <a:effectLst/>
              <a:latin typeface="Aptos" panose="020B0004020202020204" pitchFamily="34" charset="0"/>
              <a:ea typeface="Times New Roman" panose="02020603050405020304" pitchFamily="18" charset="0"/>
              <a:cs typeface="Aptos" panose="020B0004020202020204" pitchFamily="34" charset="0"/>
            </a:endParaRPr>
          </a:p>
          <a:p>
            <a:pPr marL="285750" lvl="0" indent="-285750">
              <a:buSzPct val="57000"/>
              <a:buFont typeface="Courier New" panose="02070309020205020404" pitchFamily="49" charset="0"/>
              <a:buChar char="o"/>
              <a:tabLst>
                <a:tab pos="457200" algn="l"/>
              </a:tabLst>
            </a:pPr>
            <a:r>
              <a:rPr lang="fr-FR" dirty="0">
                <a:latin typeface="Aptos" panose="020B0004020202020204" pitchFamily="34" charset="0"/>
              </a:rPr>
              <a:t>2025</a:t>
            </a:r>
            <a:r>
              <a:rPr lang="fr-FR" dirty="0">
                <a:latin typeface="Aptos" panose="020B0004020202020204" pitchFamily="34" charset="0"/>
                <a:ea typeface="Times New Roman" panose="02020603050405020304" pitchFamily="18" charset="0"/>
                <a:cs typeface="Aptos" panose="020B0004020202020204" pitchFamily="34" charset="0"/>
              </a:rPr>
              <a:t> </a:t>
            </a:r>
          </a:p>
          <a:p>
            <a:pPr marL="342900" lvl="0" indent="19050">
              <a:buSzPts val="1000"/>
              <a:buFont typeface="Symbol" panose="05050102010706020507" pitchFamily="18" charset="2"/>
              <a:buChar char=""/>
              <a:tabLst>
                <a:tab pos="457200" algn="l"/>
              </a:tabLst>
            </a:pPr>
            <a:r>
              <a:rPr lang="fr-FR" sz="1600" dirty="0">
                <a:latin typeface="Aptos" panose="020B0004020202020204" pitchFamily="34" charset="0"/>
                <a:ea typeface="Times New Roman" panose="02020603050405020304" pitchFamily="18" charset="0"/>
                <a:cs typeface="Aptos" panose="020B0004020202020204" pitchFamily="34" charset="0"/>
              </a:rPr>
              <a:t>CNRC Création d’un GT santé et médico-social</a:t>
            </a:r>
            <a:endParaRPr lang="fr-FR" sz="1600" dirty="0">
              <a:effectLst/>
              <a:latin typeface="Aptos" panose="020B0004020202020204" pitchFamily="34" charset="0"/>
              <a:ea typeface="Times New Roman" panose="02020603050405020304" pitchFamily="18" charset="0"/>
              <a:cs typeface="Aptos" panose="020B0004020202020204" pitchFamily="34" charset="0"/>
            </a:endParaRPr>
          </a:p>
          <a:p>
            <a:pPr marL="342900" indent="19050">
              <a:buSzPts val="1000"/>
              <a:buFont typeface="Symbol" panose="05050102010706020507" pitchFamily="18" charset="2"/>
              <a:buChar char=""/>
              <a:tabLst>
                <a:tab pos="457200" algn="l"/>
              </a:tabLst>
            </a:pPr>
            <a:r>
              <a:rPr lang="fr-FR" sz="1600" dirty="0">
                <a:effectLst/>
                <a:latin typeface="Aptos" panose="020B0004020202020204" pitchFamily="34" charset="0"/>
                <a:ea typeface="Times New Roman" panose="02020603050405020304" pitchFamily="18" charset="0"/>
                <a:cs typeface="Aptos" panose="020B0004020202020204" pitchFamily="34" charset="0"/>
              </a:rPr>
              <a:t>Programme 2025 /2026</a:t>
            </a:r>
          </a:p>
          <a:p>
            <a:pPr marL="342900">
              <a:buSzPts val="1000"/>
              <a:tabLst>
                <a:tab pos="457200" algn="l"/>
              </a:tabLst>
            </a:pPr>
            <a:endParaRPr lang="fr-FR" sz="1600" dirty="0">
              <a:effectLst/>
              <a:latin typeface="Aptos" panose="020B0004020202020204" pitchFamily="34" charset="0"/>
              <a:ea typeface="Times New Roman" panose="02020603050405020304" pitchFamily="18" charset="0"/>
              <a:cs typeface="Aptos" panose="020B0004020202020204" pitchFamily="34" charset="0"/>
            </a:endParaRPr>
          </a:p>
          <a:p>
            <a:pPr marL="285750" indent="-285750">
              <a:buSzPts val="1000"/>
              <a:buFont typeface="Courier New" panose="02070309020205020404" pitchFamily="49" charset="0"/>
              <a:buChar char="o"/>
              <a:tabLst>
                <a:tab pos="457200" algn="l"/>
              </a:tabLst>
            </a:pPr>
            <a:r>
              <a:rPr lang="fr-FR" sz="1800" dirty="0">
                <a:latin typeface="Aptos" panose="020B0004020202020204" pitchFamily="34" charset="0"/>
                <a:ea typeface="Aptos" panose="020B0004020202020204" pitchFamily="34" charset="0"/>
                <a:cs typeface="Aptos" panose="020B0004020202020204" pitchFamily="34" charset="0"/>
              </a:rPr>
              <a:t>Tour de Table </a:t>
            </a:r>
            <a:endParaRPr lang="fr-FR" sz="1600"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SzPts val="1000"/>
              <a:buFont typeface="Courier New" panose="02070309020205020404" pitchFamily="49" charset="0"/>
              <a:buChar char="o"/>
              <a:tabLst>
                <a:tab pos="457200" algn="l"/>
              </a:tabLst>
            </a:pPr>
            <a:r>
              <a:rPr lang="fr-FR" dirty="0">
                <a:effectLst/>
                <a:latin typeface="Aptos" panose="020B0004020202020204" pitchFamily="34" charset="0"/>
                <a:ea typeface="Times New Roman" panose="02020603050405020304" pitchFamily="18" charset="0"/>
                <a:cs typeface="Aptos" panose="020B0004020202020204" pitchFamily="34" charset="0"/>
              </a:rPr>
              <a:t>Alim 50+ (Assemblée Générale, Colloque, Groupes de travail)</a:t>
            </a:r>
            <a:endParaRPr lang="fr-FR"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SzPts val="1000"/>
              <a:buFont typeface="Courier New" panose="02070309020205020404" pitchFamily="49" charset="0"/>
              <a:buChar char="o"/>
              <a:tabLst>
                <a:tab pos="457200" algn="l"/>
              </a:tabLst>
            </a:pPr>
            <a:r>
              <a:rPr lang="fr-FR" dirty="0">
                <a:effectLst/>
                <a:latin typeface="Aptos" panose="020B0004020202020204" pitchFamily="34" charset="0"/>
                <a:ea typeface="Times New Roman" panose="02020603050405020304" pitchFamily="18" charset="0"/>
                <a:cs typeface="Aptos" panose="020B0004020202020204" pitchFamily="34" charset="0"/>
              </a:rPr>
              <a:t>Prévention : le programme ICOPE</a:t>
            </a:r>
            <a:endParaRPr lang="fr-FR" dirty="0">
              <a:effectLst/>
              <a:latin typeface="Aptos" panose="020B0004020202020204" pitchFamily="34" charset="0"/>
              <a:ea typeface="Aptos" panose="020B0004020202020204" pitchFamily="34" charset="0"/>
              <a:cs typeface="Aptos" panose="020B0004020202020204" pitchFamily="34" charset="0"/>
            </a:endParaRPr>
          </a:p>
          <a:p>
            <a:pPr marL="285750" lvl="0" indent="-285750">
              <a:buSzPts val="1000"/>
              <a:buFont typeface="Courier New" panose="02070309020205020404" pitchFamily="49" charset="0"/>
              <a:buChar char="o"/>
              <a:tabLst>
                <a:tab pos="457200" algn="l"/>
              </a:tabLst>
            </a:pPr>
            <a:r>
              <a:rPr lang="fr-FR" dirty="0">
                <a:effectLst/>
                <a:latin typeface="Aptos" panose="020B0004020202020204" pitchFamily="34" charset="0"/>
                <a:ea typeface="Times New Roman" panose="02020603050405020304" pitchFamily="18" charset="0"/>
                <a:cs typeface="Aptos" panose="020B0004020202020204" pitchFamily="34" charset="0"/>
              </a:rPr>
              <a:t>Sujets </a:t>
            </a:r>
            <a:r>
              <a:rPr lang="fr-FR" sz="1800" dirty="0">
                <a:effectLst/>
                <a:latin typeface="Aptos" panose="020B0004020202020204" pitchFamily="34" charset="0"/>
                <a:ea typeface="Times New Roman" panose="02020603050405020304" pitchFamily="18" charset="0"/>
                <a:cs typeface="Aptos" panose="020B0004020202020204" pitchFamily="34" charset="0"/>
              </a:rPr>
              <a:t>de Veille/Divers -SNANC</a:t>
            </a:r>
            <a:endParaRPr lang="fr-FR" sz="1800"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Courier New" panose="02070309020205020404" pitchFamily="49" charset="0"/>
              <a:buChar char="o"/>
            </a:pPr>
            <a:endParaRPr lang="fr-FR" sz="1600" dirty="0">
              <a:effectLst/>
              <a:latin typeface="Calibri" panose="020F0502020204030204" pitchFamily="34" charset="0"/>
              <a:ea typeface="Aptos" panose="020B0004020202020204" pitchFamily="34" charset="0"/>
            </a:endParaRPr>
          </a:p>
          <a:p>
            <a:pPr marL="0" lvl="1" indent="0">
              <a:buNone/>
            </a:pPr>
            <a:endParaRPr lang="fr-FR" dirty="0"/>
          </a:p>
        </p:txBody>
      </p:sp>
      <p:sp>
        <p:nvSpPr>
          <p:cNvPr id="4" name="Titre 3">
            <a:extLst>
              <a:ext uri="{FF2B5EF4-FFF2-40B4-BE49-F238E27FC236}">
                <a16:creationId xmlns:a16="http://schemas.microsoft.com/office/drawing/2014/main" id="{CEE2BDB4-D234-457F-2826-0CD643DE6A9A}"/>
              </a:ext>
            </a:extLst>
          </p:cNvPr>
          <p:cNvSpPr>
            <a:spLocks noGrp="1"/>
          </p:cNvSpPr>
          <p:nvPr>
            <p:ph type="title"/>
          </p:nvPr>
        </p:nvSpPr>
        <p:spPr>
          <a:xfrm>
            <a:off x="509078" y="235015"/>
            <a:ext cx="11183721" cy="1121633"/>
          </a:xfrm>
        </p:spPr>
        <p:txBody>
          <a:bodyPr/>
          <a:lstStyle/>
          <a:p>
            <a:r>
              <a:rPr lang="fr-FR" dirty="0"/>
              <a:t>Ordre du jour</a:t>
            </a:r>
          </a:p>
        </p:txBody>
      </p:sp>
      <p:pic>
        <p:nvPicPr>
          <p:cNvPr id="17" name="Graphique 16">
            <a:extLst>
              <a:ext uri="{FF2B5EF4-FFF2-40B4-BE49-F238E27FC236}">
                <a16:creationId xmlns:a16="http://schemas.microsoft.com/office/drawing/2014/main" id="{E439101D-E2FD-CD63-4556-2744947458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1467" y="282633"/>
            <a:ext cx="569231" cy="569231"/>
          </a:xfrm>
          <a:prstGeom prst="rect">
            <a:avLst/>
          </a:prstGeom>
        </p:spPr>
      </p:pic>
      <p:sp>
        <p:nvSpPr>
          <p:cNvPr id="5" name="Espace réservé du numéro de diapositive 4">
            <a:extLst>
              <a:ext uri="{FF2B5EF4-FFF2-40B4-BE49-F238E27FC236}">
                <a16:creationId xmlns:a16="http://schemas.microsoft.com/office/drawing/2014/main" id="{1A08EAF1-A02F-643B-F03A-D9ED914F0209}"/>
              </a:ext>
            </a:extLst>
          </p:cNvPr>
          <p:cNvSpPr>
            <a:spLocks noGrp="1"/>
          </p:cNvSpPr>
          <p:nvPr>
            <p:ph type="sldNum" sz="quarter" idx="4"/>
          </p:nvPr>
        </p:nvSpPr>
        <p:spPr/>
        <p:txBody>
          <a:bodyPr/>
          <a:lstStyle/>
          <a:p>
            <a:fld id="{F99EF5AE-56D7-4A2B-B0E3-BCC40C43C5F5}" type="slidenum">
              <a:rPr lang="fr-FR" smtClean="0"/>
              <a:pPr/>
              <a:t>5</a:t>
            </a:fld>
            <a:endParaRPr lang="fr-FR"/>
          </a:p>
        </p:txBody>
      </p:sp>
    </p:spTree>
    <p:extLst>
      <p:ext uri="{BB962C8B-B14F-4D97-AF65-F5344CB8AC3E}">
        <p14:creationId xmlns:p14="http://schemas.microsoft.com/office/powerpoint/2010/main" val="282244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Une image contenant nourriture, personne, assiette, Art culinaire&#10;&#10;Description générée automatiquement">
            <a:extLst>
              <a:ext uri="{FF2B5EF4-FFF2-40B4-BE49-F238E27FC236}">
                <a16:creationId xmlns:a16="http://schemas.microsoft.com/office/drawing/2014/main" id="{5335BFA6-1013-2F4C-2EA9-0C3CA96BC1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139" r="26139"/>
          <a:stretch>
            <a:fillRect/>
          </a:stretch>
        </p:blipFill>
        <p:spPr/>
      </p:pic>
      <p:sp>
        <p:nvSpPr>
          <p:cNvPr id="5" name="Titre 4">
            <a:extLst>
              <a:ext uri="{FF2B5EF4-FFF2-40B4-BE49-F238E27FC236}">
                <a16:creationId xmlns:a16="http://schemas.microsoft.com/office/drawing/2014/main" id="{168605B7-4307-3702-8BC6-765B8B0EDA9F}"/>
              </a:ext>
            </a:extLst>
          </p:cNvPr>
          <p:cNvSpPr>
            <a:spLocks noGrp="1"/>
          </p:cNvSpPr>
          <p:nvPr>
            <p:ph type="title"/>
          </p:nvPr>
        </p:nvSpPr>
        <p:spPr>
          <a:xfrm>
            <a:off x="2712720" y="-253771"/>
            <a:ext cx="8461919" cy="1121633"/>
          </a:xfrm>
        </p:spPr>
        <p:txBody>
          <a:bodyPr/>
          <a:lstStyle/>
          <a:p>
            <a:r>
              <a:rPr lang="fr-FR" b="1" dirty="0"/>
              <a:t>Objectif: GT Alimentation Seniors</a:t>
            </a:r>
            <a:endParaRPr lang="fr-FR" dirty="0"/>
          </a:p>
        </p:txBody>
      </p:sp>
      <p:sp>
        <p:nvSpPr>
          <p:cNvPr id="6" name="Forme libre : forme 5">
            <a:extLst>
              <a:ext uri="{FF2B5EF4-FFF2-40B4-BE49-F238E27FC236}">
                <a16:creationId xmlns:a16="http://schemas.microsoft.com/office/drawing/2014/main" id="{CBDDC604-3EF4-12A1-AE88-DFBF85DCB800}"/>
              </a:ext>
            </a:extLst>
          </p:cNvPr>
          <p:cNvSpPr/>
          <p:nvPr/>
        </p:nvSpPr>
        <p:spPr>
          <a:xfrm rot="20820960">
            <a:off x="1072724" y="732994"/>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ogo, Graphique, capture d’écran, conception&#10;&#10;Description générée automatiquement">
            <a:extLst>
              <a:ext uri="{FF2B5EF4-FFF2-40B4-BE49-F238E27FC236}">
                <a16:creationId xmlns:a16="http://schemas.microsoft.com/office/drawing/2014/main" id="{FC7DA9B1-9EF9-6360-B48D-EAC5AF97BD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561" y="6299030"/>
            <a:ext cx="670876" cy="336819"/>
          </a:xfrm>
          <a:prstGeom prst="rect">
            <a:avLst/>
          </a:prstGeom>
        </p:spPr>
      </p:pic>
      <p:sp>
        <p:nvSpPr>
          <p:cNvPr id="2" name="Espace réservé du numéro de diapositive 1">
            <a:extLst>
              <a:ext uri="{FF2B5EF4-FFF2-40B4-BE49-F238E27FC236}">
                <a16:creationId xmlns:a16="http://schemas.microsoft.com/office/drawing/2014/main" id="{4C26BF5A-C7DF-D278-6F43-F364FF488AE2}"/>
              </a:ext>
            </a:extLst>
          </p:cNvPr>
          <p:cNvSpPr>
            <a:spLocks noGrp="1"/>
          </p:cNvSpPr>
          <p:nvPr>
            <p:ph type="sldNum" sz="quarter" idx="4"/>
          </p:nvPr>
        </p:nvSpPr>
        <p:spPr/>
        <p:txBody>
          <a:bodyPr/>
          <a:lstStyle/>
          <a:p>
            <a:fld id="{F99EF5AE-56D7-4A2B-B0E3-BCC40C43C5F5}" type="slidenum">
              <a:rPr lang="fr-FR" smtClean="0"/>
              <a:pPr/>
              <a:t>6</a:t>
            </a:fld>
            <a:endParaRPr lang="fr-FR"/>
          </a:p>
        </p:txBody>
      </p:sp>
      <p:sp>
        <p:nvSpPr>
          <p:cNvPr id="3" name="Espace réservé du texte 1">
            <a:extLst>
              <a:ext uri="{FF2B5EF4-FFF2-40B4-BE49-F238E27FC236}">
                <a16:creationId xmlns:a16="http://schemas.microsoft.com/office/drawing/2014/main" id="{A2EA69CB-7015-A23C-C838-2CB32D1FB646}"/>
              </a:ext>
            </a:extLst>
          </p:cNvPr>
          <p:cNvSpPr txBox="1">
            <a:spLocks/>
          </p:cNvSpPr>
          <p:nvPr/>
        </p:nvSpPr>
        <p:spPr>
          <a:xfrm>
            <a:off x="2712720" y="1162050"/>
            <a:ext cx="2400300" cy="2400300"/>
          </a:xfrm>
          <a:prstGeom prst="roundRect">
            <a:avLst>
              <a:gd name="adj" fmla="val 9864"/>
            </a:avLst>
          </a:prstGeom>
          <a:solidFill>
            <a:srgbClr val="D3211B"/>
          </a:solid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dirty="0">
                <a:solidFill>
                  <a:schemeClr val="bg1"/>
                </a:solidFill>
              </a:rPr>
              <a:t>Un espace de veille sur les thématiques, études liées aux populations ciblées        (portage à Domicile, Institutions,)</a:t>
            </a:r>
          </a:p>
          <a:p>
            <a:pPr algn="ctr"/>
            <a:r>
              <a:rPr lang="fr-FR" sz="1400" i="1" dirty="0">
                <a:solidFill>
                  <a:schemeClr val="bg1"/>
                </a:solidFill>
              </a:rPr>
              <a:t>Question sur les 45-65 ans?</a:t>
            </a:r>
          </a:p>
        </p:txBody>
      </p:sp>
      <p:sp>
        <p:nvSpPr>
          <p:cNvPr id="11" name="Espace réservé du texte 3">
            <a:extLst>
              <a:ext uri="{FF2B5EF4-FFF2-40B4-BE49-F238E27FC236}">
                <a16:creationId xmlns:a16="http://schemas.microsoft.com/office/drawing/2014/main" id="{11CAC5C6-50B3-6622-91CD-F842DF18A6BF}"/>
              </a:ext>
            </a:extLst>
          </p:cNvPr>
          <p:cNvSpPr txBox="1">
            <a:spLocks/>
          </p:cNvSpPr>
          <p:nvPr/>
        </p:nvSpPr>
        <p:spPr>
          <a:xfrm>
            <a:off x="5603875" y="1162050"/>
            <a:ext cx="2400300" cy="2400300"/>
          </a:xfrm>
          <a:prstGeom prst="roundRect">
            <a:avLst>
              <a:gd name="adj" fmla="val 6508"/>
            </a:avLst>
          </a:prstGeom>
          <a:solidFill>
            <a:schemeClr val="accent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dirty="0"/>
              <a:t>Synthétiser, catégoriser et prioriser les sujets pour  répondre aux besoins des Adhérents.</a:t>
            </a:r>
          </a:p>
        </p:txBody>
      </p:sp>
      <p:sp>
        <p:nvSpPr>
          <p:cNvPr id="12" name="Espace réservé du texte 4">
            <a:extLst>
              <a:ext uri="{FF2B5EF4-FFF2-40B4-BE49-F238E27FC236}">
                <a16:creationId xmlns:a16="http://schemas.microsoft.com/office/drawing/2014/main" id="{B2712737-0DE8-37A5-1DF9-D03B9B4004C1}"/>
              </a:ext>
            </a:extLst>
          </p:cNvPr>
          <p:cNvSpPr txBox="1">
            <a:spLocks/>
          </p:cNvSpPr>
          <p:nvPr/>
        </p:nvSpPr>
        <p:spPr>
          <a:xfrm>
            <a:off x="8495030" y="1070765"/>
            <a:ext cx="2400300" cy="2400300"/>
          </a:xfrm>
          <a:prstGeom prst="roundRect">
            <a:avLst>
              <a:gd name="adj" fmla="val 6508"/>
            </a:avLst>
          </a:prstGeom>
          <a:solidFill>
            <a:schemeClr val="accent1">
              <a:lumMod val="75000"/>
            </a:scheme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fr-FR" sz="1800" dirty="0">
                <a:solidFill>
                  <a:schemeClr val="bg1"/>
                </a:solidFill>
              </a:rPr>
              <a:t>Elaborer des livrables/ créer des échanges (ex : des ateliers) pour apporter et renforcer l’expertise sur cette thématique.</a:t>
            </a:r>
            <a:endParaRPr lang="en-US" sz="1800" dirty="0">
              <a:solidFill>
                <a:schemeClr val="bg1"/>
              </a:solidFill>
            </a:endParaRPr>
          </a:p>
        </p:txBody>
      </p:sp>
      <p:pic>
        <p:nvPicPr>
          <p:cNvPr id="14" name="Image 13">
            <a:extLst>
              <a:ext uri="{FF2B5EF4-FFF2-40B4-BE49-F238E27FC236}">
                <a16:creationId xmlns:a16="http://schemas.microsoft.com/office/drawing/2014/main" id="{DF9AA4BE-3E4A-B0C2-587A-EA84A5045DD3}"/>
              </a:ext>
            </a:extLst>
          </p:cNvPr>
          <p:cNvPicPr>
            <a:picLocks noChangeAspect="1"/>
          </p:cNvPicPr>
          <p:nvPr/>
        </p:nvPicPr>
        <p:blipFill>
          <a:blip r:embed="rId5"/>
          <a:stretch>
            <a:fillRect/>
          </a:stretch>
        </p:blipFill>
        <p:spPr>
          <a:xfrm>
            <a:off x="4011295" y="3856538"/>
            <a:ext cx="1101725" cy="558100"/>
          </a:xfrm>
          <a:prstGeom prst="rect">
            <a:avLst/>
          </a:prstGeom>
        </p:spPr>
      </p:pic>
      <p:sp>
        <p:nvSpPr>
          <p:cNvPr id="16" name="Espace réservé du texte 2">
            <a:extLst>
              <a:ext uri="{FF2B5EF4-FFF2-40B4-BE49-F238E27FC236}">
                <a16:creationId xmlns:a16="http://schemas.microsoft.com/office/drawing/2014/main" id="{B3DCF34A-00F7-232C-FCFF-020A95851D54}"/>
              </a:ext>
            </a:extLst>
          </p:cNvPr>
          <p:cNvSpPr txBox="1">
            <a:spLocks/>
          </p:cNvSpPr>
          <p:nvPr/>
        </p:nvSpPr>
        <p:spPr>
          <a:xfrm>
            <a:off x="2712720" y="4591043"/>
            <a:ext cx="9006840" cy="336818"/>
          </a:xfrm>
          <a:prstGeom prst="roundRect">
            <a:avLst/>
          </a:prstGeom>
          <a:solidFill>
            <a:schemeClr val="tx1">
              <a:lumMod val="75000"/>
              <a:lumOff val="25000"/>
            </a:schemeClr>
          </a:solidFill>
        </p:spPr>
        <p:txBody>
          <a:bodyPr anchor="ctr"/>
          <a:lstStyle>
            <a:lvl1pPr marL="0" indent="0" algn="ctr"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solidFill>
                  <a:schemeClr val="bg1"/>
                </a:solidFill>
              </a:rPr>
              <a:t>Retrouvez tous les contenus dans Espace Adhérents / Ressources documentaires/ Nutrition /Seniors </a:t>
            </a:r>
            <a:endParaRPr lang="en-US" sz="1400" dirty="0">
              <a:solidFill>
                <a:schemeClr val="bg1"/>
              </a:solidFill>
            </a:endParaRPr>
          </a:p>
        </p:txBody>
      </p:sp>
      <p:pic>
        <p:nvPicPr>
          <p:cNvPr id="17" name="Image 16" descr="Une image contenant noir, obscurité&#10;&#10;Description générée automatiquement">
            <a:extLst>
              <a:ext uri="{FF2B5EF4-FFF2-40B4-BE49-F238E27FC236}">
                <a16:creationId xmlns:a16="http://schemas.microsoft.com/office/drawing/2014/main" id="{04C54096-1F3F-AC1F-3872-796AC1E85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185" y="4270684"/>
            <a:ext cx="977535" cy="977535"/>
          </a:xfrm>
          <a:prstGeom prst="rect">
            <a:avLst/>
          </a:prstGeom>
          <a:solidFill>
            <a:schemeClr val="bg1"/>
          </a:solidFill>
        </p:spPr>
      </p:pic>
      <p:sp>
        <p:nvSpPr>
          <p:cNvPr id="4" name="ZoneTexte 3">
            <a:extLst>
              <a:ext uri="{FF2B5EF4-FFF2-40B4-BE49-F238E27FC236}">
                <a16:creationId xmlns:a16="http://schemas.microsoft.com/office/drawing/2014/main" id="{91FEA015-E155-CF7A-704D-DF0290231A31}"/>
              </a:ext>
            </a:extLst>
          </p:cNvPr>
          <p:cNvSpPr txBox="1"/>
          <p:nvPr/>
        </p:nvSpPr>
        <p:spPr>
          <a:xfrm>
            <a:off x="2936557" y="3693080"/>
            <a:ext cx="1952626" cy="276999"/>
          </a:xfrm>
          <a:prstGeom prst="rect">
            <a:avLst/>
          </a:prstGeom>
          <a:noFill/>
        </p:spPr>
        <p:txBody>
          <a:bodyPr wrap="square" rtlCol="0">
            <a:spAutoFit/>
          </a:bodyPr>
          <a:lstStyle/>
          <a:p>
            <a:r>
              <a:rPr lang="fr-FR" sz="1200" b="1" dirty="0"/>
              <a:t>Adhésion à ALIM50</a:t>
            </a:r>
            <a:r>
              <a:rPr lang="fr-FR" sz="1200" dirty="0"/>
              <a:t>+ </a:t>
            </a:r>
          </a:p>
        </p:txBody>
      </p:sp>
      <p:pic>
        <p:nvPicPr>
          <p:cNvPr id="9" name="Image 8">
            <a:extLst>
              <a:ext uri="{FF2B5EF4-FFF2-40B4-BE49-F238E27FC236}">
                <a16:creationId xmlns:a16="http://schemas.microsoft.com/office/drawing/2014/main" id="{DF614225-34C3-D192-085D-CC013EB03A8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contrast="-40000"/>
                    </a14:imgEffect>
                  </a14:imgLayer>
                </a14:imgProps>
              </a:ext>
            </a:extLst>
          </a:blip>
          <a:stretch>
            <a:fillRect/>
          </a:stretch>
        </p:blipFill>
        <p:spPr>
          <a:xfrm>
            <a:off x="4889183" y="5072105"/>
            <a:ext cx="4589804" cy="1563744"/>
          </a:xfrm>
          <a:prstGeom prst="rect">
            <a:avLst/>
          </a:prstGeom>
        </p:spPr>
      </p:pic>
    </p:spTree>
    <p:extLst>
      <p:ext uri="{BB962C8B-B14F-4D97-AF65-F5344CB8AC3E}">
        <p14:creationId xmlns:p14="http://schemas.microsoft.com/office/powerpoint/2010/main" val="317286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349F-CA15-F5A2-5496-2598EAA3B163}"/>
            </a:ext>
          </a:extLst>
        </p:cNvPr>
        <p:cNvGrpSpPr/>
        <p:nvPr/>
      </p:nvGrpSpPr>
      <p:grpSpPr>
        <a:xfrm>
          <a:off x="0" y="0"/>
          <a:ext cx="0" cy="0"/>
          <a:chOff x="0" y="0"/>
          <a:chExt cx="0" cy="0"/>
        </a:xfrm>
      </p:grpSpPr>
      <p:pic>
        <p:nvPicPr>
          <p:cNvPr id="8" name="Espace réservé pour une image  7" descr="Une image contenant personne, plein air, arbre, habits&#10;&#10;Description générée automatiquement">
            <a:extLst>
              <a:ext uri="{FF2B5EF4-FFF2-40B4-BE49-F238E27FC236}">
                <a16:creationId xmlns:a16="http://schemas.microsoft.com/office/drawing/2014/main" id="{88ED26F9-4A2B-93FF-DA75-1386A087E6C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
        <p:nvSpPr>
          <p:cNvPr id="5" name="Espace réservé du texte 4">
            <a:extLst>
              <a:ext uri="{FF2B5EF4-FFF2-40B4-BE49-F238E27FC236}">
                <a16:creationId xmlns:a16="http://schemas.microsoft.com/office/drawing/2014/main" id="{E2D7374A-098C-46EC-728F-4D94B0C1FF47}"/>
              </a:ext>
            </a:extLst>
          </p:cNvPr>
          <p:cNvSpPr>
            <a:spLocks noGrp="1"/>
          </p:cNvSpPr>
          <p:nvPr>
            <p:ph type="body" sz="quarter" idx="15"/>
          </p:nvPr>
        </p:nvSpPr>
        <p:spPr>
          <a:xfrm>
            <a:off x="830262" y="1064390"/>
            <a:ext cx="628698" cy="597536"/>
          </a:xfrm>
        </p:spPr>
        <p:txBody>
          <a:bodyPr/>
          <a:lstStyle/>
          <a:p>
            <a:r>
              <a:rPr lang="fr-FR" dirty="0"/>
              <a:t>01</a:t>
            </a:r>
          </a:p>
        </p:txBody>
      </p:sp>
      <p:sp>
        <p:nvSpPr>
          <p:cNvPr id="2" name="Espace réservé du numéro de diapositive 1">
            <a:extLst>
              <a:ext uri="{FF2B5EF4-FFF2-40B4-BE49-F238E27FC236}">
                <a16:creationId xmlns:a16="http://schemas.microsoft.com/office/drawing/2014/main" id="{B9D079A0-1BF8-C806-CE86-06394A39A55D}"/>
              </a:ext>
            </a:extLst>
          </p:cNvPr>
          <p:cNvSpPr>
            <a:spLocks noGrp="1"/>
          </p:cNvSpPr>
          <p:nvPr>
            <p:ph type="sldNum" sz="quarter" idx="4"/>
          </p:nvPr>
        </p:nvSpPr>
        <p:spPr/>
        <p:txBody>
          <a:bodyPr/>
          <a:lstStyle/>
          <a:p>
            <a:fld id="{F99EF5AE-56D7-4A2B-B0E3-BCC40C43C5F5}" type="slidenum">
              <a:rPr lang="fr-FR" smtClean="0">
                <a:solidFill>
                  <a:schemeClr val="bg1"/>
                </a:solidFill>
              </a:rPr>
              <a:pPr/>
              <a:t>7</a:t>
            </a:fld>
            <a:endParaRPr lang="fr-FR" dirty="0">
              <a:solidFill>
                <a:schemeClr val="bg1"/>
              </a:solidFill>
            </a:endParaRPr>
          </a:p>
        </p:txBody>
      </p:sp>
      <p:sp>
        <p:nvSpPr>
          <p:cNvPr id="3" name="Espace réservé du texte 2">
            <a:extLst>
              <a:ext uri="{FF2B5EF4-FFF2-40B4-BE49-F238E27FC236}">
                <a16:creationId xmlns:a16="http://schemas.microsoft.com/office/drawing/2014/main" id="{1210D0F5-652A-3452-5E80-29AE8CF69817}"/>
              </a:ext>
            </a:extLst>
          </p:cNvPr>
          <p:cNvSpPr>
            <a:spLocks noGrp="1"/>
          </p:cNvSpPr>
          <p:nvPr>
            <p:ph type="body" sz="quarter" idx="11"/>
          </p:nvPr>
        </p:nvSpPr>
        <p:spPr>
          <a:xfrm>
            <a:off x="1722777" y="1022640"/>
            <a:ext cx="4472255" cy="681038"/>
          </a:xfrm>
        </p:spPr>
        <p:txBody>
          <a:bodyPr/>
          <a:lstStyle/>
          <a:p>
            <a:r>
              <a:rPr lang="en-US" dirty="0"/>
              <a:t> retour sur 2024 </a:t>
            </a:r>
          </a:p>
        </p:txBody>
      </p:sp>
      <p:sp>
        <p:nvSpPr>
          <p:cNvPr id="10" name="Forme libre : forme 9">
            <a:extLst>
              <a:ext uri="{FF2B5EF4-FFF2-40B4-BE49-F238E27FC236}">
                <a16:creationId xmlns:a16="http://schemas.microsoft.com/office/drawing/2014/main" id="{EE4CC182-072C-0F17-A7C1-A25778F4342C}"/>
              </a:ext>
            </a:extLst>
          </p:cNvPr>
          <p:cNvSpPr/>
          <p:nvPr/>
        </p:nvSpPr>
        <p:spPr>
          <a:xfrm rot="20820960">
            <a:off x="11201279" y="4809436"/>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Vieillissement démographique Seniosphere">
            <a:extLst>
              <a:ext uri="{FF2B5EF4-FFF2-40B4-BE49-F238E27FC236}">
                <a16:creationId xmlns:a16="http://schemas.microsoft.com/office/drawing/2014/main" id="{6806A9DA-5C7B-0091-DEFA-BF0F5EAC6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2" y="2923471"/>
            <a:ext cx="5267325" cy="292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86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BC99-9298-F44F-650D-2B0EABC7DC19}"/>
            </a:ext>
          </a:extLst>
        </p:cNvPr>
        <p:cNvGrpSpPr/>
        <p:nvPr/>
      </p:nvGrpSpPr>
      <p:grpSpPr>
        <a:xfrm>
          <a:off x="0" y="0"/>
          <a:ext cx="0" cy="0"/>
          <a:chOff x="0" y="0"/>
          <a:chExt cx="0" cy="0"/>
        </a:xfrm>
      </p:grpSpPr>
      <p:pic>
        <p:nvPicPr>
          <p:cNvPr id="10" name="Espace réservé pour une image  9" descr="Une image contenant personne, plein air, arbre, habits&#10;&#10;Description générée automatiquement">
            <a:extLst>
              <a:ext uri="{FF2B5EF4-FFF2-40B4-BE49-F238E27FC236}">
                <a16:creationId xmlns:a16="http://schemas.microsoft.com/office/drawing/2014/main" id="{6CC8B9EC-ADC1-EB4C-0BB8-22934F684615}"/>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36813" r="36813"/>
          <a:stretch>
            <a:fillRect/>
          </a:stretch>
        </p:blipFill>
        <p:spPr/>
      </p:pic>
      <p:sp>
        <p:nvSpPr>
          <p:cNvPr id="4" name="Titre 3">
            <a:extLst>
              <a:ext uri="{FF2B5EF4-FFF2-40B4-BE49-F238E27FC236}">
                <a16:creationId xmlns:a16="http://schemas.microsoft.com/office/drawing/2014/main" id="{696EF71F-7DA9-25A9-CB38-B866FA6CEAD5}"/>
              </a:ext>
            </a:extLst>
          </p:cNvPr>
          <p:cNvSpPr>
            <a:spLocks noGrp="1"/>
          </p:cNvSpPr>
          <p:nvPr>
            <p:ph type="title"/>
          </p:nvPr>
        </p:nvSpPr>
        <p:spPr>
          <a:xfrm>
            <a:off x="440497" y="-147758"/>
            <a:ext cx="8474902" cy="1121633"/>
          </a:xfrm>
        </p:spPr>
        <p:txBody>
          <a:bodyPr/>
          <a:lstStyle/>
          <a:p>
            <a:r>
              <a:rPr lang="fr-FR" sz="3200" dirty="0"/>
              <a:t>Atelier # 4-mardi 10 décembre 2024</a:t>
            </a:r>
            <a:br>
              <a:rPr lang="fr-FR" sz="3200" dirty="0"/>
            </a:br>
            <a:r>
              <a:rPr lang="fr-FR" sz="3200" dirty="0"/>
              <a:t> retour sur les échanges </a:t>
            </a:r>
            <a:endParaRPr lang="fr-FR" dirty="0"/>
          </a:p>
        </p:txBody>
      </p:sp>
      <p:sp>
        <p:nvSpPr>
          <p:cNvPr id="6" name="Forme libre : forme 5">
            <a:extLst>
              <a:ext uri="{FF2B5EF4-FFF2-40B4-BE49-F238E27FC236}">
                <a16:creationId xmlns:a16="http://schemas.microsoft.com/office/drawing/2014/main" id="{F8AA3F9A-C5CA-4656-5E58-FDF36C2B8687}"/>
              </a:ext>
            </a:extLst>
          </p:cNvPr>
          <p:cNvSpPr/>
          <p:nvPr/>
        </p:nvSpPr>
        <p:spPr>
          <a:xfrm rot="20820960">
            <a:off x="9065856" y="420675"/>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E0F7800C-36BA-9F7C-806B-73BDA56F8716}"/>
              </a:ext>
            </a:extLst>
          </p:cNvPr>
          <p:cNvSpPr>
            <a:spLocks noGrp="1"/>
          </p:cNvSpPr>
          <p:nvPr>
            <p:ph type="sldNum" sz="quarter" idx="4"/>
          </p:nvPr>
        </p:nvSpPr>
        <p:spPr/>
        <p:txBody>
          <a:bodyPr/>
          <a:lstStyle/>
          <a:p>
            <a:fld id="{F99EF5AE-56D7-4A2B-B0E3-BCC40C43C5F5}" type="slidenum">
              <a:rPr lang="fr-FR" smtClean="0">
                <a:solidFill>
                  <a:schemeClr val="bg1"/>
                </a:solidFill>
              </a:rPr>
              <a:pPr/>
              <a:t>8</a:t>
            </a:fld>
            <a:endParaRPr lang="fr-FR" dirty="0">
              <a:solidFill>
                <a:schemeClr val="bg1"/>
              </a:solidFill>
            </a:endParaRPr>
          </a:p>
        </p:txBody>
      </p:sp>
      <p:sp>
        <p:nvSpPr>
          <p:cNvPr id="13" name="ZoneTexte 12">
            <a:extLst>
              <a:ext uri="{FF2B5EF4-FFF2-40B4-BE49-F238E27FC236}">
                <a16:creationId xmlns:a16="http://schemas.microsoft.com/office/drawing/2014/main" id="{237FF97D-1102-32FC-7461-ED428C04585C}"/>
              </a:ext>
            </a:extLst>
          </p:cNvPr>
          <p:cNvSpPr txBox="1"/>
          <p:nvPr/>
        </p:nvSpPr>
        <p:spPr>
          <a:xfrm>
            <a:off x="4977414" y="711514"/>
            <a:ext cx="4433286" cy="2985433"/>
          </a:xfrm>
          <a:prstGeom prst="rect">
            <a:avLst/>
          </a:prstGeom>
          <a:noFill/>
        </p:spPr>
        <p:txBody>
          <a:bodyPr wrap="square">
            <a:spAutoFit/>
          </a:bodyPr>
          <a:lstStyle/>
          <a:p>
            <a:endParaRPr lang="fr-FR" sz="1600" dirty="0">
              <a:solidFill>
                <a:schemeClr val="accent4"/>
              </a:solidFill>
            </a:endParaRPr>
          </a:p>
          <a:p>
            <a:pPr lvl="0">
              <a:buSzPts val="1000"/>
              <a:tabLst>
                <a:tab pos="457200" algn="l"/>
              </a:tabLst>
            </a:pPr>
            <a:r>
              <a:rPr lang="fr-FR" sz="1600"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Laurence BONNEVEAU D</a:t>
            </a:r>
            <a:r>
              <a:rPr lang="fr-FR" sz="1600" b="1"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irecteur Marché Restauration Collective</a:t>
            </a:r>
            <a:r>
              <a:rPr lang="fr-FR" sz="1600"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 &amp; Delphine FOUCAULT</a:t>
            </a:r>
            <a:r>
              <a:rPr lang="fr-FR" sz="1600" b="1"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 Chef de marché Médico-social </a:t>
            </a:r>
            <a:r>
              <a:rPr lang="fr-FR" sz="1600" b="1" dirty="0" err="1">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Sysco</a:t>
            </a:r>
            <a:r>
              <a:rPr lang="fr-FR" sz="1600" b="1"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 France</a:t>
            </a:r>
            <a:endParaRPr lang="fr-FR" sz="1600" dirty="0">
              <a:solidFill>
                <a:schemeClr val="accent4"/>
              </a:solidFill>
              <a:effectLst/>
              <a:latin typeface="Aptos" panose="020B0004020202020204" pitchFamily="34" charset="0"/>
              <a:ea typeface="Aptos" panose="020B0004020202020204" pitchFamily="34" charset="0"/>
              <a:cs typeface="Aptos" panose="020B0004020202020204" pitchFamily="34" charset="0"/>
            </a:endParaRPr>
          </a:p>
          <a:p>
            <a:endParaRPr lang="fr-FR" sz="1600" dirty="0"/>
          </a:p>
          <a:p>
            <a:pPr lvl="0">
              <a:buSzPts val="1000"/>
              <a:tabLst>
                <a:tab pos="457200" algn="l"/>
              </a:tabLst>
            </a:pPr>
            <a:r>
              <a:rPr lang="fr-FR" sz="1600" dirty="0"/>
              <a:t> Mapping du marché des EHPAD</a:t>
            </a:r>
          </a:p>
          <a:p>
            <a:pPr lvl="0">
              <a:buSzPts val="1000"/>
              <a:tabLst>
                <a:tab pos="457200" algn="l"/>
              </a:tabLst>
            </a:pPr>
            <a:r>
              <a:rPr lang="fr-FR" sz="1200" i="1" dirty="0"/>
              <a:t>  Groupements ,GHT , GCMS </a:t>
            </a:r>
          </a:p>
          <a:p>
            <a:pPr lvl="0">
              <a:buSzPts val="1000"/>
              <a:tabLst>
                <a:tab pos="457200" algn="l"/>
              </a:tabLst>
            </a:pPr>
            <a:r>
              <a:rPr lang="fr-FR" sz="1600" dirty="0"/>
              <a:t> Route to </a:t>
            </a:r>
            <a:r>
              <a:rPr lang="fr-FR" sz="1600" dirty="0" err="1"/>
              <a:t>Market</a:t>
            </a:r>
            <a:r>
              <a:rPr lang="fr-FR" sz="1600" dirty="0"/>
              <a:t> </a:t>
            </a:r>
          </a:p>
          <a:p>
            <a:r>
              <a:rPr lang="fr-FR" sz="1600" dirty="0"/>
              <a:t> Enjeux et perspectives des marchés </a:t>
            </a:r>
          </a:p>
          <a:p>
            <a:pPr lvl="0">
              <a:buSzPts val="1000"/>
              <a:tabLst>
                <a:tab pos="457200" algn="l"/>
              </a:tabLst>
            </a:pPr>
            <a:r>
              <a:rPr lang="fr-FR" sz="1600" dirty="0"/>
              <a:t> Attentes vis-à-vis des industriels</a:t>
            </a:r>
          </a:p>
          <a:p>
            <a:r>
              <a:rPr lang="fr-FR" sz="1600" dirty="0"/>
              <a:t>​</a:t>
            </a:r>
          </a:p>
          <a:p>
            <a:endParaRPr lang="fr-FR" sz="1600" dirty="0"/>
          </a:p>
        </p:txBody>
      </p:sp>
      <p:sp>
        <p:nvSpPr>
          <p:cNvPr id="9" name="ZoneTexte 8">
            <a:extLst>
              <a:ext uri="{FF2B5EF4-FFF2-40B4-BE49-F238E27FC236}">
                <a16:creationId xmlns:a16="http://schemas.microsoft.com/office/drawing/2014/main" id="{260B8838-44A4-F37C-12D0-7B566E4EB945}"/>
              </a:ext>
            </a:extLst>
          </p:cNvPr>
          <p:cNvSpPr txBox="1"/>
          <p:nvPr/>
        </p:nvSpPr>
        <p:spPr>
          <a:xfrm>
            <a:off x="475548" y="874455"/>
            <a:ext cx="3635711" cy="3785652"/>
          </a:xfrm>
          <a:prstGeom prst="rect">
            <a:avLst/>
          </a:prstGeom>
          <a:noFill/>
        </p:spPr>
        <p:txBody>
          <a:bodyPr wrap="square">
            <a:spAutoFit/>
          </a:bodyPr>
          <a:lstStyle/>
          <a:p>
            <a:r>
              <a:rPr lang="fr-FR" sz="1600" b="1" dirty="0">
                <a:solidFill>
                  <a:schemeClr val="accent6"/>
                </a:solidFill>
              </a:rPr>
              <a:t>Invités </a:t>
            </a:r>
          </a:p>
          <a:p>
            <a:r>
              <a:rPr lang="fr-FR" sz="1600" dirty="0">
                <a:solidFill>
                  <a:schemeClr val="accent4"/>
                </a:solidFill>
              </a:rPr>
              <a:t>Antoine GERARD  </a:t>
            </a:r>
            <a:r>
              <a:rPr lang="fr-FR" sz="1600" b="1" dirty="0">
                <a:solidFill>
                  <a:schemeClr val="accent4"/>
                </a:solidFill>
              </a:rPr>
              <a:t>socio-gérontologue co-fondateur de BRISCARD et Bistrot BERTHA</a:t>
            </a:r>
          </a:p>
          <a:p>
            <a:endParaRPr lang="fr-FR" sz="1600" dirty="0"/>
          </a:p>
          <a:p>
            <a:r>
              <a:rPr lang="fr-FR" sz="1600" dirty="0"/>
              <a:t>Pourquoi Bistrot Bertha?</a:t>
            </a:r>
          </a:p>
          <a:p>
            <a:r>
              <a:rPr lang="fr-FR" sz="1600" dirty="0"/>
              <a:t>Une vision holistique des «  vieux « et de leur alimentation </a:t>
            </a:r>
          </a:p>
          <a:p>
            <a:r>
              <a:rPr lang="fr-FR" sz="1600" dirty="0"/>
              <a:t>Quid de l’avenir des lieux de vie ?</a:t>
            </a:r>
          </a:p>
          <a:p>
            <a:endParaRPr lang="fr-FR" sz="1600" dirty="0"/>
          </a:p>
          <a:p>
            <a:endParaRPr lang="fr-FR" sz="1600" dirty="0"/>
          </a:p>
          <a:p>
            <a:pPr marL="285750" indent="-285750">
              <a:buFont typeface="Arial" panose="020B0604020202020204" pitchFamily="34" charset="0"/>
              <a:buChar char="•"/>
            </a:pPr>
            <a:endParaRPr lang="fr-FR" sz="1600" dirty="0"/>
          </a:p>
          <a:p>
            <a:r>
              <a:rPr lang="fr-FR" sz="1600" dirty="0"/>
              <a:t>​</a:t>
            </a:r>
          </a:p>
          <a:p>
            <a:endParaRPr lang="fr-FR" sz="1600" dirty="0"/>
          </a:p>
          <a:p>
            <a:endParaRPr lang="fr-FR" sz="1600" dirty="0"/>
          </a:p>
        </p:txBody>
      </p:sp>
      <p:sp>
        <p:nvSpPr>
          <p:cNvPr id="11" name="ZoneTexte 10">
            <a:extLst>
              <a:ext uri="{FF2B5EF4-FFF2-40B4-BE49-F238E27FC236}">
                <a16:creationId xmlns:a16="http://schemas.microsoft.com/office/drawing/2014/main" id="{D904FDEC-8E79-B3A6-A1AA-118D890C5A88}"/>
              </a:ext>
            </a:extLst>
          </p:cNvPr>
          <p:cNvSpPr txBox="1"/>
          <p:nvPr/>
        </p:nvSpPr>
        <p:spPr>
          <a:xfrm>
            <a:off x="1453083" y="3219848"/>
            <a:ext cx="3635711" cy="4524315"/>
          </a:xfrm>
          <a:prstGeom prst="rect">
            <a:avLst/>
          </a:prstGeom>
          <a:noFill/>
        </p:spPr>
        <p:txBody>
          <a:bodyPr wrap="square">
            <a:spAutoFit/>
          </a:bodyPr>
          <a:lstStyle/>
          <a:p>
            <a:r>
              <a:rPr lang="fr-FR" sz="1600" dirty="0"/>
              <a:t> </a:t>
            </a:r>
          </a:p>
          <a:p>
            <a:pPr lvl="0">
              <a:buSzPts val="1000"/>
              <a:tabLst>
                <a:tab pos="457200" algn="l"/>
              </a:tabLst>
            </a:pPr>
            <a:r>
              <a:rPr lang="fr-FR" sz="1600" dirty="0"/>
              <a:t> </a:t>
            </a:r>
            <a:r>
              <a:rPr lang="fr-FR" sz="1600"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Stéphanie BICHARD Responsable Développement Les</a:t>
            </a:r>
            <a:r>
              <a:rPr lang="fr-FR" sz="1600" b="1"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hlinkClick r:id="rId4"/>
              </a:rPr>
              <a:t> Insatiables </a:t>
            </a:r>
            <a:r>
              <a:rPr lang="fr-FR" sz="1600" b="1" dirty="0">
                <a:solidFill>
                  <a:schemeClr val="accent4"/>
                </a:solidFill>
                <a:effectLst/>
                <a:latin typeface="Aptos" panose="020B0004020202020204" pitchFamily="34" charset="0"/>
                <a:ea typeface="Times New Roman" panose="02020603050405020304" pitchFamily="18" charset="0"/>
                <a:cs typeface="Aptos" panose="020B0004020202020204" pitchFamily="34" charset="0"/>
              </a:rPr>
              <a:t>| Secteur Transition écologique</a:t>
            </a:r>
          </a:p>
          <a:p>
            <a:pPr lvl="0">
              <a:buSzPts val="1000"/>
              <a:tabLst>
                <a:tab pos="457200" algn="l"/>
              </a:tabLst>
            </a:pPr>
            <a:endParaRPr lang="fr-FR" sz="1600" b="1" dirty="0">
              <a:latin typeface="Aptos" panose="020B0004020202020204" pitchFamily="34" charset="0"/>
              <a:ea typeface="Times New Roman" panose="02020603050405020304" pitchFamily="18" charset="0"/>
              <a:cs typeface="Aptos" panose="020B0004020202020204" pitchFamily="34" charset="0"/>
            </a:endParaRPr>
          </a:p>
          <a:p>
            <a:pPr lvl="0">
              <a:buSzPts val="1000"/>
              <a:tabLst>
                <a:tab pos="457200" algn="l"/>
              </a:tabLst>
            </a:pPr>
            <a:r>
              <a:rPr lang="fr-FR" sz="1600" dirty="0"/>
              <a:t>Les enjeux de la formation du personnel de cuisine. </a:t>
            </a:r>
          </a:p>
          <a:p>
            <a:pPr lvl="0">
              <a:buSzPts val="1000"/>
              <a:tabLst>
                <a:tab pos="457200" algn="l"/>
              </a:tabLst>
            </a:pPr>
            <a:r>
              <a:rPr lang="fr-FR" sz="1600" dirty="0"/>
              <a:t>Audit en </a:t>
            </a:r>
            <a:r>
              <a:rPr lang="fr-FR" sz="1600" dirty="0" err="1"/>
              <a:t>Ehpad</a:t>
            </a:r>
            <a:r>
              <a:rPr lang="fr-FR" sz="1600" dirty="0"/>
              <a:t> ,actions ciblées autour de la thématique « dénutrition et cuisine ». </a:t>
            </a:r>
          </a:p>
          <a:p>
            <a:pPr lvl="0">
              <a:buSzPts val="1000"/>
              <a:tabLst>
                <a:tab pos="457200" algn="l"/>
              </a:tabLst>
            </a:pPr>
            <a:r>
              <a:rPr lang="fr-FR" sz="1600" dirty="0"/>
              <a:t>Retour d’expériences –Quels enjeux pour  les entreprises Fournisseurs</a:t>
            </a:r>
          </a:p>
          <a:p>
            <a:pPr lvl="0">
              <a:buSzPts val="1000"/>
              <a:tabLst>
                <a:tab pos="457200" algn="l"/>
              </a:tabLst>
            </a:pPr>
            <a:endParaRPr lang="fr-FR" sz="1600" dirty="0">
              <a:effectLst/>
              <a:latin typeface="Aptos" panose="020B0004020202020204" pitchFamily="34" charset="0"/>
              <a:ea typeface="Aptos" panose="020B0004020202020204" pitchFamily="34" charset="0"/>
              <a:cs typeface="Aptos" panose="020B0004020202020204" pitchFamily="34" charset="0"/>
            </a:endParaRPr>
          </a:p>
          <a:p>
            <a:pPr lvl="0">
              <a:buSzPts val="1000"/>
              <a:tabLst>
                <a:tab pos="457200" algn="l"/>
              </a:tabLst>
            </a:pPr>
            <a:endParaRPr lang="fr-FR" sz="1600"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endParaRPr lang="fr-FR" sz="1600" dirty="0"/>
          </a:p>
          <a:p>
            <a:r>
              <a:rPr lang="fr-FR" sz="1600" dirty="0"/>
              <a:t>​</a:t>
            </a:r>
          </a:p>
          <a:p>
            <a:endParaRPr lang="fr-FR" sz="1600" dirty="0"/>
          </a:p>
          <a:p>
            <a:endParaRPr lang="fr-FR" sz="1600" dirty="0"/>
          </a:p>
        </p:txBody>
      </p:sp>
      <p:sp>
        <p:nvSpPr>
          <p:cNvPr id="3" name="Espace réservé du texte 2">
            <a:extLst>
              <a:ext uri="{FF2B5EF4-FFF2-40B4-BE49-F238E27FC236}">
                <a16:creationId xmlns:a16="http://schemas.microsoft.com/office/drawing/2014/main" id="{26CFE6E7-7067-8616-F880-2F9EF33D1107}"/>
              </a:ext>
            </a:extLst>
          </p:cNvPr>
          <p:cNvSpPr txBox="1">
            <a:spLocks/>
          </p:cNvSpPr>
          <p:nvPr/>
        </p:nvSpPr>
        <p:spPr>
          <a:xfrm>
            <a:off x="977535" y="6303904"/>
            <a:ext cx="9006840" cy="336818"/>
          </a:xfrm>
          <a:prstGeom prst="roundRect">
            <a:avLst/>
          </a:prstGeom>
          <a:solidFill>
            <a:schemeClr val="tx1">
              <a:lumMod val="75000"/>
              <a:lumOff val="25000"/>
            </a:schemeClr>
          </a:solidFill>
        </p:spPr>
        <p:txBody>
          <a:bodyPr anchor="ctr"/>
          <a:lstStyle>
            <a:lvl1pPr marL="0" indent="0" algn="ctr"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solidFill>
                  <a:schemeClr val="bg1"/>
                </a:solidFill>
              </a:rPr>
              <a:t>Retrouvez tous les contenus dans Espace Adhérents / Ressources documentaires/ Nutrition /Seniors/Ateliers  </a:t>
            </a:r>
            <a:endParaRPr lang="en-US" sz="1400" dirty="0">
              <a:solidFill>
                <a:schemeClr val="bg1"/>
              </a:solidFill>
            </a:endParaRPr>
          </a:p>
        </p:txBody>
      </p:sp>
      <p:pic>
        <p:nvPicPr>
          <p:cNvPr id="5" name="Image 4" descr="Une image contenant noir, obscurité&#10;&#10;Description générée automatiquement">
            <a:extLst>
              <a:ext uri="{FF2B5EF4-FFF2-40B4-BE49-F238E27FC236}">
                <a16:creationId xmlns:a16="http://schemas.microsoft.com/office/drawing/2014/main" id="{F733C6E2-B376-0F6A-F622-70649FE13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83545"/>
            <a:ext cx="977535" cy="977535"/>
          </a:xfrm>
          <a:prstGeom prst="rect">
            <a:avLst/>
          </a:prstGeom>
          <a:solidFill>
            <a:schemeClr val="bg1"/>
          </a:solidFill>
        </p:spPr>
      </p:pic>
    </p:spTree>
    <p:extLst>
      <p:ext uri="{BB962C8B-B14F-4D97-AF65-F5344CB8AC3E}">
        <p14:creationId xmlns:p14="http://schemas.microsoft.com/office/powerpoint/2010/main" val="315322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Une image contenant habits, personne, Visage humain, intérieur&#10;&#10;Description générée automatiquement">
            <a:extLst>
              <a:ext uri="{FF2B5EF4-FFF2-40B4-BE49-F238E27FC236}">
                <a16:creationId xmlns:a16="http://schemas.microsoft.com/office/drawing/2014/main" id="{A7B27C53-C37B-56C5-2B43-C334085F76FA}"/>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36813" r="36813"/>
          <a:stretch>
            <a:fillRect/>
          </a:stretch>
        </p:blipFill>
        <p:spPr/>
      </p:pic>
      <p:sp>
        <p:nvSpPr>
          <p:cNvPr id="4" name="Titre 3">
            <a:extLst>
              <a:ext uri="{FF2B5EF4-FFF2-40B4-BE49-F238E27FC236}">
                <a16:creationId xmlns:a16="http://schemas.microsoft.com/office/drawing/2014/main" id="{26BA6D61-7EB2-A1D4-937C-B8BF6363D4F6}"/>
              </a:ext>
            </a:extLst>
          </p:cNvPr>
          <p:cNvSpPr>
            <a:spLocks noGrp="1"/>
          </p:cNvSpPr>
          <p:nvPr>
            <p:ph type="title"/>
          </p:nvPr>
        </p:nvSpPr>
        <p:spPr>
          <a:xfrm>
            <a:off x="37044" y="-479927"/>
            <a:ext cx="8474902" cy="1121633"/>
          </a:xfrm>
        </p:spPr>
        <p:txBody>
          <a:bodyPr/>
          <a:lstStyle/>
          <a:p>
            <a:r>
              <a:rPr lang="fr-FR" dirty="0"/>
              <a:t>Sponsoring de l’Etude des Bienfaisants</a:t>
            </a:r>
          </a:p>
        </p:txBody>
      </p:sp>
      <p:sp>
        <p:nvSpPr>
          <p:cNvPr id="2" name="Espace réservé du numéro de diapositive 1">
            <a:extLst>
              <a:ext uri="{FF2B5EF4-FFF2-40B4-BE49-F238E27FC236}">
                <a16:creationId xmlns:a16="http://schemas.microsoft.com/office/drawing/2014/main" id="{75689438-91F9-1A5F-2CA8-60F725BF5C6F}"/>
              </a:ext>
            </a:extLst>
          </p:cNvPr>
          <p:cNvSpPr>
            <a:spLocks noGrp="1"/>
          </p:cNvSpPr>
          <p:nvPr>
            <p:ph type="sldNum" sz="quarter" idx="4"/>
          </p:nvPr>
        </p:nvSpPr>
        <p:spPr/>
        <p:txBody>
          <a:bodyPr/>
          <a:lstStyle/>
          <a:p>
            <a:fld id="{F99EF5AE-56D7-4A2B-B0E3-BCC40C43C5F5}" type="slidenum">
              <a:rPr lang="fr-FR" smtClean="0">
                <a:solidFill>
                  <a:schemeClr val="bg1"/>
                </a:solidFill>
              </a:rPr>
              <a:pPr/>
              <a:t>9</a:t>
            </a:fld>
            <a:endParaRPr lang="fr-FR" dirty="0">
              <a:solidFill>
                <a:schemeClr val="bg1"/>
              </a:solidFill>
            </a:endParaRPr>
          </a:p>
        </p:txBody>
      </p:sp>
      <p:sp>
        <p:nvSpPr>
          <p:cNvPr id="6" name="Forme libre : forme 5">
            <a:extLst>
              <a:ext uri="{FF2B5EF4-FFF2-40B4-BE49-F238E27FC236}">
                <a16:creationId xmlns:a16="http://schemas.microsoft.com/office/drawing/2014/main" id="{C471223A-1FA3-C883-5D1F-6F9CF66E829E}"/>
              </a:ext>
            </a:extLst>
          </p:cNvPr>
          <p:cNvSpPr/>
          <p:nvPr/>
        </p:nvSpPr>
        <p:spPr>
          <a:xfrm rot="20820960">
            <a:off x="8748615" y="3350486"/>
            <a:ext cx="1234492" cy="869306"/>
          </a:xfrm>
          <a:custGeom>
            <a:avLst/>
            <a:gdLst>
              <a:gd name="connsiteX0" fmla="*/ 1135380 w 1554480"/>
              <a:gd name="connsiteY0" fmla="*/ 121920 h 1104900"/>
              <a:gd name="connsiteX1" fmla="*/ 495300 w 1554480"/>
              <a:gd name="connsiteY1" fmla="*/ 0 h 1104900"/>
              <a:gd name="connsiteX2" fmla="*/ 0 w 1554480"/>
              <a:gd name="connsiteY2" fmla="*/ 304800 h 1104900"/>
              <a:gd name="connsiteX3" fmla="*/ 502920 w 1554480"/>
              <a:gd name="connsiteY3" fmla="*/ 1104900 h 1104900"/>
              <a:gd name="connsiteX4" fmla="*/ 1554480 w 1554480"/>
              <a:gd name="connsiteY4" fmla="*/ 533400 h 1104900"/>
              <a:gd name="connsiteX5" fmla="*/ 1135380 w 1554480"/>
              <a:gd name="connsiteY5" fmla="*/ 121920 h 1104900"/>
              <a:gd name="connsiteX0" fmla="*/ 1137688 w 1556788"/>
              <a:gd name="connsiteY0" fmla="*/ 121920 h 1104900"/>
              <a:gd name="connsiteX1" fmla="*/ 497608 w 1556788"/>
              <a:gd name="connsiteY1" fmla="*/ 0 h 1104900"/>
              <a:gd name="connsiteX2" fmla="*/ 2308 w 1556788"/>
              <a:gd name="connsiteY2" fmla="*/ 304800 h 1104900"/>
              <a:gd name="connsiteX3" fmla="*/ 505228 w 1556788"/>
              <a:gd name="connsiteY3" fmla="*/ 1104900 h 1104900"/>
              <a:gd name="connsiteX4" fmla="*/ 1556788 w 1556788"/>
              <a:gd name="connsiteY4" fmla="*/ 533400 h 1104900"/>
              <a:gd name="connsiteX5" fmla="*/ 1137688 w 1556788"/>
              <a:gd name="connsiteY5" fmla="*/ 121920 h 1104900"/>
              <a:gd name="connsiteX0" fmla="*/ 1137688 w 1556788"/>
              <a:gd name="connsiteY0" fmla="*/ 121920 h 1111291"/>
              <a:gd name="connsiteX1" fmla="*/ 497608 w 1556788"/>
              <a:gd name="connsiteY1" fmla="*/ 0 h 1111291"/>
              <a:gd name="connsiteX2" fmla="*/ 2308 w 1556788"/>
              <a:gd name="connsiteY2" fmla="*/ 304800 h 1111291"/>
              <a:gd name="connsiteX3" fmla="*/ 505228 w 1556788"/>
              <a:gd name="connsiteY3" fmla="*/ 1104900 h 1111291"/>
              <a:gd name="connsiteX4" fmla="*/ 1556788 w 1556788"/>
              <a:gd name="connsiteY4" fmla="*/ 533400 h 1111291"/>
              <a:gd name="connsiteX5" fmla="*/ 1137688 w 1556788"/>
              <a:gd name="connsiteY5" fmla="*/ 121920 h 1111291"/>
              <a:gd name="connsiteX0" fmla="*/ 1137688 w 1606687"/>
              <a:gd name="connsiteY0" fmla="*/ 121920 h 1111291"/>
              <a:gd name="connsiteX1" fmla="*/ 497608 w 1606687"/>
              <a:gd name="connsiteY1" fmla="*/ 0 h 1111291"/>
              <a:gd name="connsiteX2" fmla="*/ 2308 w 1606687"/>
              <a:gd name="connsiteY2" fmla="*/ 304800 h 1111291"/>
              <a:gd name="connsiteX3" fmla="*/ 505228 w 1606687"/>
              <a:gd name="connsiteY3" fmla="*/ 1104900 h 1111291"/>
              <a:gd name="connsiteX4" fmla="*/ 1556788 w 1606687"/>
              <a:gd name="connsiteY4" fmla="*/ 533400 h 1111291"/>
              <a:gd name="connsiteX5" fmla="*/ 1137688 w 1606687"/>
              <a:gd name="connsiteY5" fmla="*/ 12192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6788 w 1575578"/>
              <a:gd name="connsiteY0" fmla="*/ 533400 h 1111291"/>
              <a:gd name="connsiteX1" fmla="*/ 497608 w 1575578"/>
              <a:gd name="connsiteY1" fmla="*/ 0 h 1111291"/>
              <a:gd name="connsiteX2" fmla="*/ 2308 w 1575578"/>
              <a:gd name="connsiteY2" fmla="*/ 304800 h 1111291"/>
              <a:gd name="connsiteX3" fmla="*/ 505228 w 1575578"/>
              <a:gd name="connsiteY3" fmla="*/ 1104900 h 1111291"/>
              <a:gd name="connsiteX4" fmla="*/ 1556788 w 1575578"/>
              <a:gd name="connsiteY4" fmla="*/ 533400 h 1111291"/>
              <a:gd name="connsiteX0" fmla="*/ 1557086 w 1575876"/>
              <a:gd name="connsiteY0" fmla="*/ 533400 h 1111291"/>
              <a:gd name="connsiteX1" fmla="*/ 497906 w 1575876"/>
              <a:gd name="connsiteY1" fmla="*/ 0 h 1111291"/>
              <a:gd name="connsiteX2" fmla="*/ 2606 w 1575876"/>
              <a:gd name="connsiteY2" fmla="*/ 304800 h 1111291"/>
              <a:gd name="connsiteX3" fmla="*/ 505526 w 1575876"/>
              <a:gd name="connsiteY3" fmla="*/ 1104900 h 1111291"/>
              <a:gd name="connsiteX4" fmla="*/ 1557086 w 1575876"/>
              <a:gd name="connsiteY4" fmla="*/ 533400 h 1111291"/>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605414"/>
              <a:gd name="connsiteY0" fmla="*/ 510540 h 1086406"/>
              <a:gd name="connsiteX1" fmla="*/ 814406 w 1605414"/>
              <a:gd name="connsiteY1" fmla="*/ 0 h 1086406"/>
              <a:gd name="connsiteX2" fmla="*/ 6686 w 1605414"/>
              <a:gd name="connsiteY2" fmla="*/ 281940 h 1086406"/>
              <a:gd name="connsiteX3" fmla="*/ 509606 w 1605414"/>
              <a:gd name="connsiteY3" fmla="*/ 1082040 h 1086406"/>
              <a:gd name="connsiteX4" fmla="*/ 1561166 w 1605414"/>
              <a:gd name="connsiteY4" fmla="*/ 510540 h 1086406"/>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566255"/>
              <a:gd name="connsiteY0" fmla="*/ 510554 h 1086420"/>
              <a:gd name="connsiteX1" fmla="*/ 814406 w 1566255"/>
              <a:gd name="connsiteY1" fmla="*/ 14 h 1086420"/>
              <a:gd name="connsiteX2" fmla="*/ 6686 w 1566255"/>
              <a:gd name="connsiteY2" fmla="*/ 281954 h 1086420"/>
              <a:gd name="connsiteX3" fmla="*/ 509606 w 1566255"/>
              <a:gd name="connsiteY3" fmla="*/ 1082054 h 1086420"/>
              <a:gd name="connsiteX4" fmla="*/ 1561166 w 1566255"/>
              <a:gd name="connsiteY4" fmla="*/ 510554 h 1086420"/>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561166 w 1637389"/>
              <a:gd name="connsiteY0" fmla="*/ 510566 h 1086432"/>
              <a:gd name="connsiteX1" fmla="*/ 814406 w 1637389"/>
              <a:gd name="connsiteY1" fmla="*/ 26 h 1086432"/>
              <a:gd name="connsiteX2" fmla="*/ 6686 w 1637389"/>
              <a:gd name="connsiteY2" fmla="*/ 281966 h 1086432"/>
              <a:gd name="connsiteX3" fmla="*/ 509606 w 1637389"/>
              <a:gd name="connsiteY3" fmla="*/ 1082066 h 1086432"/>
              <a:gd name="connsiteX4" fmla="*/ 1561166 w 1637389"/>
              <a:gd name="connsiteY4" fmla="*/ 510566 h 1086432"/>
              <a:gd name="connsiteX0" fmla="*/ 1380814 w 1453698"/>
              <a:gd name="connsiteY0" fmla="*/ 485738 h 1089563"/>
              <a:gd name="connsiteX1" fmla="*/ 813034 w 1453698"/>
              <a:gd name="connsiteY1" fmla="*/ 5027 h 1089563"/>
              <a:gd name="connsiteX2" fmla="*/ 5314 w 1453698"/>
              <a:gd name="connsiteY2" fmla="*/ 286967 h 1089563"/>
              <a:gd name="connsiteX3" fmla="*/ 508234 w 1453698"/>
              <a:gd name="connsiteY3" fmla="*/ 1087067 h 1089563"/>
              <a:gd name="connsiteX4" fmla="*/ 1380814 w 1453698"/>
              <a:gd name="connsiteY4" fmla="*/ 485738 h 1089563"/>
              <a:gd name="connsiteX0" fmla="*/ 1380814 w 1546459"/>
              <a:gd name="connsiteY0" fmla="*/ 485738 h 1088988"/>
              <a:gd name="connsiteX1" fmla="*/ 813034 w 1546459"/>
              <a:gd name="connsiteY1" fmla="*/ 5027 h 1088988"/>
              <a:gd name="connsiteX2" fmla="*/ 5314 w 1546459"/>
              <a:gd name="connsiteY2" fmla="*/ 286967 h 1088988"/>
              <a:gd name="connsiteX3" fmla="*/ 508234 w 1546459"/>
              <a:gd name="connsiteY3" fmla="*/ 1087067 h 1088988"/>
              <a:gd name="connsiteX4" fmla="*/ 1380814 w 1546459"/>
              <a:gd name="connsiteY4" fmla="*/ 485738 h 108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459" h="1088988">
                <a:moveTo>
                  <a:pt x="1380814" y="485738"/>
                </a:moveTo>
                <a:cubicBezTo>
                  <a:pt x="1903617" y="254420"/>
                  <a:pt x="1042284" y="38155"/>
                  <a:pt x="813034" y="5027"/>
                </a:cubicBezTo>
                <a:cubicBezTo>
                  <a:pt x="583784" y="-28101"/>
                  <a:pt x="56114" y="106627"/>
                  <a:pt x="5314" y="286967"/>
                </a:cubicBezTo>
                <a:cubicBezTo>
                  <a:pt x="-45486" y="467307"/>
                  <a:pt x="278984" y="1053939"/>
                  <a:pt x="508234" y="1087067"/>
                </a:cubicBezTo>
                <a:cubicBezTo>
                  <a:pt x="737484" y="1120195"/>
                  <a:pt x="858011" y="717056"/>
                  <a:pt x="1380814" y="485738"/>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1C75D605-5048-15BC-44B1-3E1E736A4254}"/>
              </a:ext>
            </a:extLst>
          </p:cNvPr>
          <p:cNvPicPr>
            <a:picLocks noChangeAspect="1"/>
          </p:cNvPicPr>
          <p:nvPr/>
        </p:nvPicPr>
        <p:blipFill>
          <a:blip r:embed="rId4"/>
          <a:stretch>
            <a:fillRect/>
          </a:stretch>
        </p:blipFill>
        <p:spPr>
          <a:xfrm>
            <a:off x="7570470" y="6189122"/>
            <a:ext cx="1882952" cy="699581"/>
          </a:xfrm>
          <a:prstGeom prst="rect">
            <a:avLst/>
          </a:prstGeom>
        </p:spPr>
      </p:pic>
      <p:sp>
        <p:nvSpPr>
          <p:cNvPr id="5" name="ZoneTexte 4">
            <a:extLst>
              <a:ext uri="{FF2B5EF4-FFF2-40B4-BE49-F238E27FC236}">
                <a16:creationId xmlns:a16="http://schemas.microsoft.com/office/drawing/2014/main" id="{7CFFCCD2-034F-DF74-F263-3CEEF48F8CE4}"/>
              </a:ext>
            </a:extLst>
          </p:cNvPr>
          <p:cNvSpPr txBox="1"/>
          <p:nvPr/>
        </p:nvSpPr>
        <p:spPr>
          <a:xfrm>
            <a:off x="185021" y="726536"/>
            <a:ext cx="9621262" cy="4521046"/>
          </a:xfrm>
          <a:prstGeom prst="rect">
            <a:avLst/>
          </a:prstGeom>
          <a:noFill/>
        </p:spPr>
        <p:txBody>
          <a:bodyPr wrap="square">
            <a:spAutoFit/>
          </a:bodyPr>
          <a:lstStyle/>
          <a:p>
            <a:r>
              <a:rPr lang="fr-FR" sz="1800" b="1" dirty="0">
                <a:effectLst/>
                <a:latin typeface="Aptos" panose="020B0004020202020204" pitchFamily="34" charset="0"/>
                <a:ea typeface="Aptos" panose="020B0004020202020204" pitchFamily="34" charset="0"/>
                <a:cs typeface="Times New Roman" panose="02020603050405020304" pitchFamily="18" charset="0"/>
              </a:rPr>
              <a:t>Rappel :</a:t>
            </a:r>
          </a:p>
          <a:p>
            <a:r>
              <a:rPr lang="fr-FR" sz="1600" dirty="0">
                <a:latin typeface="Aptos" panose="020B0004020202020204" pitchFamily="34" charset="0"/>
                <a:ea typeface="Aptos" panose="020B0004020202020204" pitchFamily="34" charset="0"/>
                <a:cs typeface="Times New Roman" panose="02020603050405020304" pitchFamily="18" charset="0"/>
              </a:rPr>
              <a:t>U</a:t>
            </a:r>
            <a:r>
              <a:rPr lang="fr-FR" sz="1600" dirty="0">
                <a:effectLst/>
                <a:latin typeface="Aptos" panose="020B0004020202020204" pitchFamily="34" charset="0"/>
                <a:ea typeface="Aptos" panose="020B0004020202020204" pitchFamily="34" charset="0"/>
                <a:cs typeface="Times New Roman" panose="02020603050405020304" pitchFamily="18" charset="0"/>
              </a:rPr>
              <a:t>ne enquête inédite auprès des résidents des établissements d’hébergement pour personnes âgées dépendantes (EHPAD). Cette initiative pionnière vise à recueillir les préférences alimentaires des résidents tout en analysant leurs consommations réelles, afin d’ajuster les repas à leurs besoins et envies.</a:t>
            </a:r>
          </a:p>
          <a:p>
            <a:endParaRPr lang="fr-FR" sz="1600" dirty="0">
              <a:latin typeface="Aptos" panose="020B0004020202020204" pitchFamily="34" charset="0"/>
              <a:ea typeface="Aptos" panose="020B0004020202020204" pitchFamily="34" charset="0"/>
              <a:cs typeface="Times New Roman" panose="02020603050405020304" pitchFamily="18" charset="0"/>
            </a:endParaRPr>
          </a:p>
          <a:p>
            <a:r>
              <a:rPr lang="fr-FR" sz="1600" dirty="0">
                <a:latin typeface="Aptos" panose="020B0004020202020204" pitchFamily="34" charset="0"/>
                <a:cs typeface="Times New Roman" panose="02020603050405020304" pitchFamily="18" charset="0"/>
              </a:rPr>
              <a:t>Comprendre ce que les résidents souhaitent réellement manger, au-delà des offres habituellement proposées. </a:t>
            </a:r>
          </a:p>
          <a:p>
            <a:r>
              <a:rPr lang="fr-FR" sz="1600" dirty="0">
                <a:latin typeface="Aptos" panose="020B0004020202020204" pitchFamily="34" charset="0"/>
                <a:cs typeface="Times New Roman" panose="02020603050405020304" pitchFamily="18" charset="0"/>
              </a:rPr>
              <a:t>Mesurer  les écarts entre les souhaits des résidents, ce qu'ils peuvent consommer en fonction de leurs contraintes de santé, et les repas réellement consommés.</a:t>
            </a:r>
            <a:br>
              <a:rPr lang="fr-FR" sz="1600" dirty="0">
                <a:effectLst/>
                <a:latin typeface="Aptos" panose="020B0004020202020204" pitchFamily="34" charset="0"/>
                <a:ea typeface="Aptos" panose="020B0004020202020204" pitchFamily="34" charset="0"/>
                <a:cs typeface="Times New Roman" panose="02020603050405020304" pitchFamily="18" charset="0"/>
              </a:rPr>
            </a:br>
            <a:endParaRPr lang="fr-FR" sz="1600" dirty="0">
              <a:effectLst/>
              <a:latin typeface="Aptos" panose="020B0004020202020204" pitchFamily="34" charset="0"/>
              <a:ea typeface="Aptos" panose="020B0004020202020204" pitchFamily="34" charset="0"/>
              <a:cs typeface="Times New Roman" panose="02020603050405020304" pitchFamily="18" charset="0"/>
            </a:endParaRPr>
          </a:p>
          <a:p>
            <a:r>
              <a:rPr lang="fr-FR" sz="1600" dirty="0">
                <a:latin typeface="Aptos" panose="020B0004020202020204" pitchFamily="34" charset="0"/>
                <a:cs typeface="Times New Roman" panose="02020603050405020304" pitchFamily="18" charset="0"/>
              </a:rPr>
              <a:t>Cette enquête réalisée à l’aide d’outils digitaux innovants, permettant une analyse fine des données recueillies,</a:t>
            </a:r>
          </a:p>
          <a:p>
            <a:endParaRPr lang="en-US" sz="1600" dirty="0">
              <a:latin typeface="-apple-system"/>
            </a:endParaRPr>
          </a:p>
          <a:p>
            <a:endParaRPr lang="fr-FR"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fr-FR" sz="1600" dirty="0">
                <a:effectLst/>
                <a:latin typeface="Aptos" panose="020B0004020202020204" pitchFamily="34" charset="0"/>
                <a:ea typeface="Aptos" panose="020B0004020202020204" pitchFamily="34" charset="0"/>
                <a:cs typeface="Times New Roman" panose="02020603050405020304" pitchFamily="18" charset="0"/>
              </a:rPr>
              <a:t>Ce projet est  parrainé par Pr Bertrand Fougère -</a:t>
            </a:r>
            <a:r>
              <a:rPr lang="en-US" sz="1600" b="0" i="0" dirty="0">
                <a:effectLst/>
                <a:latin typeface="-apple-system"/>
              </a:rPr>
              <a:t>Professor of Geriatrics and Gerontology CHU Tours</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r>
              <a:rPr lang="fr-FR"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sp>
        <p:nvSpPr>
          <p:cNvPr id="3" name="Rectangle : coins arrondis 2">
            <a:extLst>
              <a:ext uri="{FF2B5EF4-FFF2-40B4-BE49-F238E27FC236}">
                <a16:creationId xmlns:a16="http://schemas.microsoft.com/office/drawing/2014/main" id="{2BED30A0-9770-76D1-231A-A4439F0FD002}"/>
              </a:ext>
            </a:extLst>
          </p:cNvPr>
          <p:cNvSpPr/>
          <p:nvPr/>
        </p:nvSpPr>
        <p:spPr>
          <a:xfrm>
            <a:off x="2159877" y="4852485"/>
            <a:ext cx="5410594" cy="133663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Sponsoring du GECO FS  à hauteur de 10 k€ </a:t>
            </a:r>
          </a:p>
          <a:p>
            <a:pPr algn="ctr"/>
            <a:r>
              <a:rPr lang="fr-FR" sz="1200" dirty="0"/>
              <a:t>Restitution de l’enquête consommateur -Analyse et Restitution avec le regard du comité d’experts Un livre blanc contenant un outil d’aide à la compréhension pour les commissions de menus/restauration.</a:t>
            </a:r>
            <a:endParaRPr lang="fr-FR" dirty="0"/>
          </a:p>
        </p:txBody>
      </p:sp>
    </p:spTree>
    <p:extLst>
      <p:ext uri="{BB962C8B-B14F-4D97-AF65-F5344CB8AC3E}">
        <p14:creationId xmlns:p14="http://schemas.microsoft.com/office/powerpoint/2010/main" val="3383248042"/>
      </p:ext>
    </p:extLst>
  </p:cSld>
  <p:clrMapOvr>
    <a:masterClrMapping/>
  </p:clrMapOvr>
</p:sld>
</file>

<file path=ppt/theme/theme1.xml><?xml version="1.0" encoding="utf-8"?>
<a:theme xmlns:a="http://schemas.openxmlformats.org/drawingml/2006/main" name="Thème GECO Commissions">
  <a:themeElements>
    <a:clrScheme name="GECO 2024">
      <a:dk1>
        <a:sysClr val="windowText" lastClr="000000"/>
      </a:dk1>
      <a:lt1>
        <a:sysClr val="window" lastClr="FFFFFF"/>
      </a:lt1>
      <a:dk2>
        <a:srgbClr val="000000"/>
      </a:dk2>
      <a:lt2>
        <a:srgbClr val="A6A6A6"/>
      </a:lt2>
      <a:accent1>
        <a:srgbClr val="8DAB91"/>
      </a:accent1>
      <a:accent2>
        <a:srgbClr val="FFE699"/>
      </a:accent2>
      <a:accent3>
        <a:srgbClr val="F4A142"/>
      </a:accent3>
      <a:accent4>
        <a:srgbClr val="E95954"/>
      </a:accent4>
      <a:accent5>
        <a:srgbClr val="E7873B"/>
      </a:accent5>
      <a:accent6>
        <a:srgbClr val="DA3833"/>
      </a:accent6>
      <a:hlink>
        <a:srgbClr val="0563C1"/>
      </a:hlink>
      <a:folHlink>
        <a:srgbClr val="954F72"/>
      </a:folHlink>
    </a:clrScheme>
    <a:fontScheme name="GECO 2024">
      <a:majorFont>
        <a:latin typeface="Work Sans Black"/>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ea53da-0741-4859-8eb6-a72a84b1e784">
      <Terms xmlns="http://schemas.microsoft.com/office/infopath/2007/PartnerControls"/>
    </lcf76f155ced4ddcb4097134ff3c332f>
    <TaxCatchAll xmlns="7efdd824-8c0a-4acc-a153-0b554e76329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97418DCB5E1A46B833163BAA475665" ma:contentTypeVersion="16" ma:contentTypeDescription="Crée un document." ma:contentTypeScope="" ma:versionID="a776752ee384f7f4c1242feb1a28f6ad">
  <xsd:schema xmlns:xsd="http://www.w3.org/2001/XMLSchema" xmlns:xs="http://www.w3.org/2001/XMLSchema" xmlns:p="http://schemas.microsoft.com/office/2006/metadata/properties" xmlns:ns2="57ea53da-0741-4859-8eb6-a72a84b1e784" xmlns:ns3="7efdd824-8c0a-4acc-a153-0b554e763291" targetNamespace="http://schemas.microsoft.com/office/2006/metadata/properties" ma:root="true" ma:fieldsID="5724d2891e35f462c2d376f92c73df84" ns2:_="" ns3:_="">
    <xsd:import namespace="57ea53da-0741-4859-8eb6-a72a84b1e784"/>
    <xsd:import namespace="7efdd824-8c0a-4acc-a153-0b554e7632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a53da-0741-4859-8eb6-a72a84b1e7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d3450ec7-efdb-4351-b642-cd912259d45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dd824-8c0a-4acc-a153-0b554e76329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005d75e-cc35-43bd-9175-8bd01c560cd4}" ma:internalName="TaxCatchAll" ma:showField="CatchAllData" ma:web="7efdd824-8c0a-4acc-a153-0b554e76329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6BBC65-262C-459B-87DE-4FACF946E7E5}">
  <ds:schemaRefs>
    <ds:schemaRef ds:uri="http://schemas.microsoft.com/sharepoint/v3/contenttype/forms"/>
  </ds:schemaRefs>
</ds:datastoreItem>
</file>

<file path=customXml/itemProps2.xml><?xml version="1.0" encoding="utf-8"?>
<ds:datastoreItem xmlns:ds="http://schemas.openxmlformats.org/officeDocument/2006/customXml" ds:itemID="{C64B1D93-38AB-4236-8C9A-704BEDDECFA0}">
  <ds:schemaRef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dcmitype/"/>
    <ds:schemaRef ds:uri="http://purl.org/dc/terms/"/>
    <ds:schemaRef ds:uri="http://schemas.openxmlformats.org/package/2006/metadata/core-properties"/>
    <ds:schemaRef ds:uri="7efdd824-8c0a-4acc-a153-0b554e763291"/>
    <ds:schemaRef ds:uri="57ea53da-0741-4859-8eb6-a72a84b1e784"/>
    <ds:schemaRef ds:uri="http://purl.org/dc/elements/1.1/"/>
  </ds:schemaRefs>
</ds:datastoreItem>
</file>

<file path=customXml/itemProps3.xml><?xml version="1.0" encoding="utf-8"?>
<ds:datastoreItem xmlns:ds="http://schemas.openxmlformats.org/officeDocument/2006/customXml" ds:itemID="{58EB6967-7507-49C5-B097-FB320DD13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ea53da-0741-4859-8eb6-a72a84b1e784"/>
    <ds:schemaRef ds:uri="7efdd824-8c0a-4acc-a153-0b554e763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3631</TotalTime>
  <Words>4236</Words>
  <Application>Microsoft Office PowerPoint</Application>
  <PresentationFormat>Grand écran</PresentationFormat>
  <Paragraphs>540</Paragraphs>
  <Slides>35</Slides>
  <Notes>35</Notes>
  <HiddenSlides>0</HiddenSlides>
  <MMClips>0</MMClips>
  <ScaleCrop>false</ScaleCrop>
  <HeadingPairs>
    <vt:vector size="6" baseType="variant">
      <vt:variant>
        <vt:lpstr>Polices utilisées</vt:lpstr>
      </vt:variant>
      <vt:variant>
        <vt:i4>24</vt:i4>
      </vt:variant>
      <vt:variant>
        <vt:lpstr>Thème</vt:lpstr>
      </vt:variant>
      <vt:variant>
        <vt:i4>1</vt:i4>
      </vt:variant>
      <vt:variant>
        <vt:lpstr>Titres des diapositives</vt:lpstr>
      </vt:variant>
      <vt:variant>
        <vt:i4>35</vt:i4>
      </vt:variant>
    </vt:vector>
  </HeadingPairs>
  <TitlesOfParts>
    <vt:vector size="60" baseType="lpstr">
      <vt:lpstr>Marianne</vt:lpstr>
      <vt:lpstr>Work Sans Black</vt:lpstr>
      <vt:lpstr>Wingdings</vt:lpstr>
      <vt:lpstr>Courier New</vt:lpstr>
      <vt:lpstr>Designio</vt:lpstr>
      <vt:lpstr>Multima-Medium</vt:lpstr>
      <vt:lpstr>Roboto</vt:lpstr>
      <vt:lpstr>montserrat</vt:lpstr>
      <vt:lpstr>DesignioMedium</vt:lpstr>
      <vt:lpstr>Google Sans</vt:lpstr>
      <vt:lpstr>Calibri</vt:lpstr>
      <vt:lpstr>Arial</vt:lpstr>
      <vt:lpstr>Times New Roman</vt:lpstr>
      <vt:lpstr>Symbol</vt:lpstr>
      <vt:lpstr>Aptos ExtraBold</vt:lpstr>
      <vt:lpstr>Singolare Bold</vt:lpstr>
      <vt:lpstr>Multima-ExtraBold</vt:lpstr>
      <vt:lpstr>Work Sans</vt:lpstr>
      <vt:lpstr>-apple-system</vt:lpstr>
      <vt:lpstr>Segoe UI</vt:lpstr>
      <vt:lpstr>montserrat</vt:lpstr>
      <vt:lpstr>Helvetica Neue</vt:lpstr>
      <vt:lpstr>Work Sans Light</vt:lpstr>
      <vt:lpstr>Aptos</vt:lpstr>
      <vt:lpstr>Thème GECO Commissions</vt:lpstr>
      <vt:lpstr>Présentation PowerPoint</vt:lpstr>
      <vt:lpstr>Droit de la concurrence</vt:lpstr>
      <vt:lpstr>Modus operandi</vt:lpstr>
      <vt:lpstr>LinkedIn</vt:lpstr>
      <vt:lpstr>Ordre du jour</vt:lpstr>
      <vt:lpstr>Objectif: GT Alimentation Seniors</vt:lpstr>
      <vt:lpstr>Présentation PowerPoint</vt:lpstr>
      <vt:lpstr>Atelier # 4-mardi 10 décembre 2024  retour sur les échanges </vt:lpstr>
      <vt:lpstr>Sponsoring de l’Etude des Bienfaisants</vt:lpstr>
      <vt:lpstr>Sponsoring de l’Etude des Bienfaisants</vt:lpstr>
      <vt:lpstr>Présentation PowerPoint</vt:lpstr>
      <vt:lpstr>GT SANTÉ ET MEDICO-SOCIAL Conseil National de la Restauration Collective (CNRC)</vt:lpstr>
      <vt:lpstr>GT SANTÉ ET MEDICO-SOCIAL Conseil National de la Restauration Collective (CNRC)</vt:lpstr>
      <vt:lpstr>Présentation PowerPoint</vt:lpstr>
      <vt:lpstr>GT SANTÉ ET MEDICO-SOCIAL Conseil National de la Restauration Collective (CNRC)</vt:lpstr>
      <vt:lpstr>Programme 2025/2026</vt:lpstr>
      <vt:lpstr>LE PORTAGE A DOMICILE </vt:lpstr>
      <vt:lpstr> Développement des produits agroalimentaires : perspectives et prospectives  </vt:lpstr>
      <vt:lpstr>Communication </vt:lpstr>
      <vt:lpstr>Organisation Marchés  </vt:lpstr>
      <vt:lpstr>Tour de table </vt:lpstr>
      <vt:lpstr>Présentation PowerPoint</vt:lpstr>
      <vt:lpstr> Veille Alim50+</vt:lpstr>
      <vt:lpstr> veille Alim50+</vt:lpstr>
      <vt:lpstr> veille Alim50+</vt:lpstr>
      <vt:lpstr> veille Alim50+</vt:lpstr>
      <vt:lpstr>Alim50+</vt:lpstr>
      <vt:lpstr> veille Alim50+</vt:lpstr>
      <vt:lpstr>Veille GECO </vt:lpstr>
      <vt:lpstr>Présentation PowerPoint</vt:lpstr>
      <vt:lpstr>Veille GECO </vt:lpstr>
      <vt:lpstr>Veille GECO</vt:lpstr>
      <vt:lpstr>Veille GECO</vt:lpstr>
      <vt:lpstr>À vos agendas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Algrain</dc:creator>
  <cp:lastModifiedBy>Laurence Vigne</cp:lastModifiedBy>
  <cp:revision>282</cp:revision>
  <cp:lastPrinted>2025-05-22T11:57:03Z</cp:lastPrinted>
  <dcterms:created xsi:type="dcterms:W3CDTF">2019-08-29T07:36:02Z</dcterms:created>
  <dcterms:modified xsi:type="dcterms:W3CDTF">2025-06-05T14:02:01Z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0x010100CA97418DCB5E1A46B833163BAA475665</vt:lpwstr>
  </property>
  <property fmtid="{D5CDD505-2E9C-101B-9397-08002B2CF9AE}" pid="3" name="MediaServiceImageTags">
    <vt:lpwstr/>
  </property>
</Properties>
</file>